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38"/>
  </p:notesMasterIdLst>
  <p:handoutMasterIdLst>
    <p:handoutMasterId r:id="rId39"/>
  </p:handoutMasterIdLst>
  <p:sldIdLst>
    <p:sldId id="256" r:id="rId2"/>
    <p:sldId id="275" r:id="rId3"/>
    <p:sldId id="283" r:id="rId4"/>
    <p:sldId id="281" r:id="rId5"/>
    <p:sldId id="273" r:id="rId6"/>
    <p:sldId id="258" r:id="rId7"/>
    <p:sldId id="277" r:id="rId8"/>
    <p:sldId id="270" r:id="rId9"/>
    <p:sldId id="264" r:id="rId10"/>
    <p:sldId id="274" r:id="rId11"/>
    <p:sldId id="266" r:id="rId12"/>
    <p:sldId id="309" r:id="rId13"/>
    <p:sldId id="286" r:id="rId14"/>
    <p:sldId id="287" r:id="rId15"/>
    <p:sldId id="289" r:id="rId16"/>
    <p:sldId id="290" r:id="rId17"/>
    <p:sldId id="292" r:id="rId18"/>
    <p:sldId id="293" r:id="rId19"/>
    <p:sldId id="295" r:id="rId20"/>
    <p:sldId id="296" r:id="rId21"/>
    <p:sldId id="298" r:id="rId22"/>
    <p:sldId id="299" r:id="rId23"/>
    <p:sldId id="312" r:id="rId24"/>
    <p:sldId id="301" r:id="rId25"/>
    <p:sldId id="302" r:id="rId26"/>
    <p:sldId id="303" r:id="rId27"/>
    <p:sldId id="304" r:id="rId28"/>
    <p:sldId id="305" r:id="rId29"/>
    <p:sldId id="306" r:id="rId30"/>
    <p:sldId id="307" r:id="rId31"/>
    <p:sldId id="308" r:id="rId32"/>
    <p:sldId id="311" r:id="rId33"/>
    <p:sldId id="310" r:id="rId34"/>
    <p:sldId id="276" r:id="rId35"/>
    <p:sldId id="271" r:id="rId36"/>
    <p:sldId id="27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75571" autoAdjust="0"/>
  </p:normalViewPr>
  <p:slideViewPr>
    <p:cSldViewPr>
      <p:cViewPr>
        <p:scale>
          <a:sx n="50" d="100"/>
          <a:sy n="50" d="100"/>
        </p:scale>
        <p:origin x="-1110"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AF0C01F-6AA4-4D4E-AC64-6092BC8797A0}" type="datetimeFigureOut">
              <a:rPr lang="en-US" smtClean="0"/>
              <a:pPr/>
              <a:t>8/30/2012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CAC7EE3-1F38-4DEB-BE98-42548DC30687}" type="slidenum">
              <a:rPr lang="en-US" smtClean="0"/>
              <a:pPr/>
              <a:t>‹#›</a:t>
            </a:fld>
            <a:endParaRPr lang="en-US"/>
          </a:p>
        </p:txBody>
      </p:sp>
    </p:spTree>
    <p:extLst>
      <p:ext uri="{BB962C8B-B14F-4D97-AF65-F5344CB8AC3E}">
        <p14:creationId xmlns:p14="http://schemas.microsoft.com/office/powerpoint/2010/main" xmlns="" val="2392599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F43531D-007A-4F90-8896-8414FF692E17}" type="datetimeFigureOut">
              <a:rPr lang="en-US" smtClean="0"/>
              <a:pPr/>
              <a:t>8/30/2012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88CDE8-07E8-4AFD-8F1E-C9042EDFE5A7}" type="slidenum">
              <a:rPr lang="en-US" smtClean="0"/>
              <a:pPr/>
              <a:t>‹#›</a:t>
            </a:fld>
            <a:endParaRPr lang="en-US"/>
          </a:p>
        </p:txBody>
      </p:sp>
    </p:spTree>
    <p:extLst>
      <p:ext uri="{BB962C8B-B14F-4D97-AF65-F5344CB8AC3E}">
        <p14:creationId xmlns:p14="http://schemas.microsoft.com/office/powerpoint/2010/main" xmlns="" val="73091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a:t>
            </a:r>
            <a:r>
              <a:rPr lang="en-US" baseline="0" dirty="0" smtClean="0"/>
              <a:t> and welcome to Discover Invasive Species Day!</a:t>
            </a:r>
            <a:r>
              <a:rPr lang="en-US" dirty="0" smtClean="0"/>
              <a:t> M</a:t>
            </a:r>
            <a:r>
              <a:rPr lang="en-US" baseline="0" dirty="0" smtClean="0"/>
              <a:t>y name is </a:t>
            </a:r>
            <a:r>
              <a:rPr lang="en-US" baseline="0" dirty="0" err="1" smtClean="0"/>
              <a:t>Rosey</a:t>
            </a:r>
            <a:r>
              <a:rPr lang="en-US" baseline="0" dirty="0" smtClean="0"/>
              <a:t> Santerre, I’m the acting of the Potomac Highlands Cooperative Weed and Pest Management Area.  I’d like to talk to you about Invasive Plant Species, how they effect you and why you should care.  </a:t>
            </a:r>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Ailanthus </a:t>
            </a:r>
            <a:r>
              <a:rPr lang="en-US" i="1" dirty="0" err="1" smtClean="0"/>
              <a:t>altissima</a:t>
            </a:r>
            <a:r>
              <a:rPr lang="en-US" i="1" dirty="0" smtClean="0"/>
              <a:t> – </a:t>
            </a:r>
            <a:r>
              <a:rPr lang="en-US" dirty="0" smtClean="0"/>
              <a:t>Tree of Heaven</a:t>
            </a:r>
          </a:p>
          <a:p>
            <a:pPr>
              <a:buFont typeface="Arial" pitchFamily="34" charset="0"/>
              <a:buChar char="•"/>
            </a:pPr>
            <a:r>
              <a:rPr lang="en-US" dirty="0" smtClean="0"/>
              <a:t>Fast growing tree and prolific seed producer.</a:t>
            </a:r>
          </a:p>
          <a:p>
            <a:pPr>
              <a:buFont typeface="Arial" pitchFamily="34" charset="0"/>
              <a:buChar char="•"/>
            </a:pPr>
            <a:r>
              <a:rPr lang="en-US" dirty="0" smtClean="0"/>
              <a:t>Mature trees can reach 80’ in height. </a:t>
            </a:r>
            <a:r>
              <a:rPr lang="en-US" dirty="0" err="1" smtClean="0"/>
              <a:t>Dieocious</a:t>
            </a:r>
            <a:r>
              <a:rPr lang="en-US" dirty="0" smtClean="0"/>
              <a:t>.</a:t>
            </a:r>
          </a:p>
          <a:p>
            <a:pPr>
              <a:buFont typeface="Arial" pitchFamily="34" charset="0"/>
              <a:buChar char="•"/>
            </a:pPr>
            <a:r>
              <a:rPr lang="en-US" dirty="0" smtClean="0"/>
              <a:t>Smooth stems and pale gray bark.</a:t>
            </a:r>
          </a:p>
          <a:p>
            <a:pPr>
              <a:buFont typeface="Arial" pitchFamily="34" charset="0"/>
              <a:buChar char="•"/>
            </a:pPr>
            <a:r>
              <a:rPr lang="en-US" dirty="0" smtClean="0"/>
              <a:t>Compound leaves 1-4’ in length; alternate with 10-41 smaller leaflets.</a:t>
            </a:r>
          </a:p>
          <a:p>
            <a:pPr>
              <a:buFont typeface="Arial" pitchFamily="34" charset="0"/>
              <a:buChar char="•"/>
            </a:pPr>
            <a:r>
              <a:rPr lang="en-US" dirty="0" smtClean="0"/>
              <a:t>Each leaflet hast 1 or more glandular teeth at the base but is otherwise smooth.</a:t>
            </a:r>
          </a:p>
          <a:p>
            <a:pPr>
              <a:buFont typeface="Arial" pitchFamily="34" charset="0"/>
              <a:buChar char="•"/>
            </a:pPr>
            <a:r>
              <a:rPr lang="en-US" dirty="0" smtClean="0"/>
              <a:t>Look-alikes include sumac, ash, hickory, walnut and butternut but have toothed margins.</a:t>
            </a:r>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13</a:t>
            </a:fld>
            <a:endParaRPr lang="en-US"/>
          </a:p>
        </p:txBody>
      </p:sp>
    </p:spTree>
    <p:extLst>
      <p:ext uri="{BB962C8B-B14F-4D97-AF65-F5344CB8AC3E}">
        <p14:creationId xmlns:p14="http://schemas.microsoft.com/office/powerpoint/2010/main" xmlns="" val="68177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Alliaria</a:t>
            </a:r>
            <a:r>
              <a:rPr lang="en-US" i="1" dirty="0" smtClean="0"/>
              <a:t> </a:t>
            </a:r>
            <a:r>
              <a:rPr lang="en-US" i="1" dirty="0" err="1" smtClean="0"/>
              <a:t>petiolata</a:t>
            </a:r>
            <a:r>
              <a:rPr lang="en-US" i="1" dirty="0" smtClean="0"/>
              <a:t> </a:t>
            </a:r>
            <a:r>
              <a:rPr lang="en-US" dirty="0" smtClean="0"/>
              <a:t>– Garlic Mustard</a:t>
            </a:r>
          </a:p>
          <a:p>
            <a:pPr>
              <a:buFont typeface="Arial" pitchFamily="34" charset="0"/>
              <a:buChar char="•"/>
            </a:pPr>
            <a:r>
              <a:rPr lang="en-US" dirty="0" smtClean="0">
                <a:solidFill>
                  <a:schemeClr val="tx1"/>
                </a:solidFill>
                <a:latin typeface="+mn-lt"/>
                <a:ea typeface="+mn-ea"/>
                <a:cs typeface="+mn-cs"/>
              </a:rPr>
              <a:t>cool season biennial herb with stalked, triangular to </a:t>
            </a:r>
            <a:r>
              <a:rPr lang="en-US" dirty="0" err="1" smtClean="0">
                <a:solidFill>
                  <a:schemeClr val="tx1"/>
                </a:solidFill>
                <a:latin typeface="+mn-lt"/>
                <a:ea typeface="+mn-ea"/>
                <a:cs typeface="+mn-cs"/>
              </a:rPr>
              <a:t>heartshaped,coarsely</a:t>
            </a:r>
            <a:r>
              <a:rPr lang="en-US" dirty="0" smtClean="0">
                <a:solidFill>
                  <a:schemeClr val="tx1"/>
                </a:solidFill>
                <a:latin typeface="+mn-lt"/>
                <a:ea typeface="+mn-ea"/>
                <a:cs typeface="+mn-cs"/>
              </a:rPr>
              <a:t> toothed leaves that give off an odor of garlic when crushed.</a:t>
            </a:r>
          </a:p>
          <a:p>
            <a:pPr>
              <a:buFont typeface="Arial" pitchFamily="34" charset="0"/>
              <a:buChar char="•"/>
            </a:pPr>
            <a:r>
              <a:rPr lang="en-US" dirty="0" smtClean="0">
                <a:solidFill>
                  <a:schemeClr val="tx1"/>
                </a:solidFill>
                <a:latin typeface="+mn-lt"/>
                <a:ea typeface="+mn-ea"/>
                <a:cs typeface="+mn-cs"/>
              </a:rPr>
              <a:t>First-year plants appear as a rosette of green leaves close to the ground.</a:t>
            </a:r>
          </a:p>
          <a:p>
            <a:pPr>
              <a:buFont typeface="Arial" pitchFamily="34" charset="0"/>
              <a:buChar char="•"/>
            </a:pPr>
            <a:r>
              <a:rPr lang="en-US" dirty="0" smtClean="0">
                <a:solidFill>
                  <a:schemeClr val="tx1"/>
                </a:solidFill>
                <a:latin typeface="+mn-lt"/>
                <a:ea typeface="+mn-ea"/>
                <a:cs typeface="+mn-cs"/>
              </a:rPr>
              <a:t>Flowering plants of garlic mustard reach from 2 to</a:t>
            </a:r>
          </a:p>
          <a:p>
            <a:r>
              <a:rPr lang="en-US" dirty="0" smtClean="0">
                <a:solidFill>
                  <a:schemeClr val="tx1"/>
                </a:solidFill>
                <a:latin typeface="+mn-lt"/>
                <a:ea typeface="+mn-ea"/>
                <a:cs typeface="+mn-cs"/>
              </a:rPr>
              <a:t>	3½ feet in height and produce clusters of small white flowers, with four petals in the shape of a cross.</a:t>
            </a:r>
          </a:p>
          <a:p>
            <a:pPr>
              <a:buFont typeface="Arial" pitchFamily="34" charset="0"/>
              <a:buChar char="•"/>
            </a:pPr>
            <a:r>
              <a:rPr lang="en-US" dirty="0" smtClean="0"/>
              <a:t>Look -</a:t>
            </a:r>
            <a:r>
              <a:rPr lang="en-US" dirty="0" err="1" smtClean="0"/>
              <a:t>alikes</a:t>
            </a:r>
            <a:r>
              <a:rPr lang="en-US" dirty="0" smtClean="0"/>
              <a:t> include violets, early bloodroot, toothworts, saxifrage and other spring wildflowers with white flowers.</a:t>
            </a:r>
          </a:p>
          <a:p>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15</a:t>
            </a:fld>
            <a:endParaRPr lang="en-US"/>
          </a:p>
        </p:txBody>
      </p:sp>
    </p:spTree>
    <p:extLst>
      <p:ext uri="{BB962C8B-B14F-4D97-AF65-F5344CB8AC3E}">
        <p14:creationId xmlns:p14="http://schemas.microsoft.com/office/powerpoint/2010/main" xmlns="" val="354433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Berberis</a:t>
            </a:r>
            <a:r>
              <a:rPr lang="en-US" i="1" dirty="0" smtClean="0"/>
              <a:t> </a:t>
            </a:r>
            <a:r>
              <a:rPr lang="en-US" i="1" dirty="0" err="1" smtClean="0"/>
              <a:t>thunbergii</a:t>
            </a:r>
            <a:r>
              <a:rPr lang="en-US" i="1" dirty="0" smtClean="0"/>
              <a:t> </a:t>
            </a:r>
            <a:r>
              <a:rPr lang="en-US" dirty="0" smtClean="0"/>
              <a:t>– Japanese barberry</a:t>
            </a:r>
          </a:p>
          <a:p>
            <a:pPr>
              <a:buFont typeface="Arial" pitchFamily="34" charset="0"/>
              <a:buChar char="•"/>
            </a:pPr>
            <a:r>
              <a:rPr lang="en-US" dirty="0" smtClean="0"/>
              <a:t>Dense, deciduous, spiny shrub that grows 2 to 8 ft. </a:t>
            </a:r>
          </a:p>
          <a:p>
            <a:pPr>
              <a:buFont typeface="Arial" pitchFamily="34" charset="0"/>
              <a:buChar char="•"/>
            </a:pPr>
            <a:r>
              <a:rPr lang="en-US" dirty="0" smtClean="0"/>
              <a:t>The branches are brown, deeply grooved, and bear a single very sharp spine at each node.</a:t>
            </a:r>
          </a:p>
          <a:p>
            <a:pPr>
              <a:buFont typeface="Arial" pitchFamily="34" charset="0"/>
              <a:buChar char="•"/>
            </a:pPr>
            <a:r>
              <a:rPr lang="en-US" dirty="0" smtClean="0"/>
              <a:t>Leaves are small (½ to 1 ½ in. long), oval to spatula-shaped, green, bluish-green, or dark reddish purple.</a:t>
            </a:r>
          </a:p>
          <a:p>
            <a:pPr>
              <a:buFont typeface="Arial" pitchFamily="34" charset="0"/>
              <a:buChar char="•"/>
            </a:pPr>
            <a:r>
              <a:rPr lang="en-US" dirty="0" smtClean="0"/>
              <a:t>Flowering occurs from mid-April to May. Pale yellow flowers about ¼ in across hang in umbrella-shaped clusters of 2-4 flowers.</a:t>
            </a:r>
          </a:p>
          <a:p>
            <a:pPr>
              <a:buFont typeface="Arial" pitchFamily="34" charset="0"/>
              <a:buChar char="•"/>
            </a:pPr>
            <a:r>
              <a:rPr lang="en-US" dirty="0" smtClean="0"/>
              <a:t>The fruits are bright red berries about 1/3 in (1 cm) long that are borne on narrow stalks.</a:t>
            </a:r>
          </a:p>
          <a:p>
            <a:pPr>
              <a:buFont typeface="Arial" pitchFamily="34" charset="0"/>
              <a:buChar char="•"/>
            </a:pPr>
            <a:r>
              <a:rPr lang="en-US" dirty="0" smtClean="0"/>
              <a:t>Japanese barberry may be confused with American barberry (</a:t>
            </a:r>
            <a:r>
              <a:rPr lang="en-US" i="1" dirty="0" err="1" smtClean="0"/>
              <a:t>Berberis</a:t>
            </a:r>
            <a:r>
              <a:rPr lang="en-US" i="1" dirty="0" smtClean="0"/>
              <a:t> </a:t>
            </a:r>
            <a:r>
              <a:rPr lang="en-US" i="1" dirty="0" err="1" smtClean="0"/>
              <a:t>canadensis</a:t>
            </a:r>
            <a:r>
              <a:rPr lang="en-US" dirty="0" smtClean="0"/>
              <a:t>), the only native species of barberry in North America, and common or European barberry (</a:t>
            </a:r>
            <a:r>
              <a:rPr lang="en-US" i="1" dirty="0" err="1" smtClean="0"/>
              <a:t>Berberis</a:t>
            </a:r>
            <a:r>
              <a:rPr lang="en-US" i="1" dirty="0" smtClean="0"/>
              <a:t> vulgaris</a:t>
            </a:r>
            <a:r>
              <a:rPr lang="en-US" dirty="0" smtClean="0"/>
              <a:t>) which is an introduced, sometimes invasive plant. </a:t>
            </a:r>
          </a:p>
          <a:p>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17</a:t>
            </a:fld>
            <a:endParaRPr lang="en-US"/>
          </a:p>
        </p:txBody>
      </p:sp>
    </p:spTree>
    <p:extLst>
      <p:ext uri="{BB962C8B-B14F-4D97-AF65-F5344CB8AC3E}">
        <p14:creationId xmlns:p14="http://schemas.microsoft.com/office/powerpoint/2010/main" xmlns="" val="3018846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Elaegnus</a:t>
            </a:r>
            <a:r>
              <a:rPr lang="en-US" i="1" dirty="0" smtClean="0"/>
              <a:t> </a:t>
            </a:r>
            <a:r>
              <a:rPr lang="en-US" i="1" dirty="0" err="1" smtClean="0"/>
              <a:t>umbellata</a:t>
            </a:r>
            <a:r>
              <a:rPr lang="en-US" i="1" dirty="0" smtClean="0"/>
              <a:t> var. </a:t>
            </a:r>
            <a:r>
              <a:rPr lang="en-US" i="1" dirty="0" err="1" smtClean="0"/>
              <a:t>parvifolia</a:t>
            </a:r>
            <a:r>
              <a:rPr lang="en-US" i="1" dirty="0" smtClean="0"/>
              <a:t> </a:t>
            </a:r>
            <a:r>
              <a:rPr lang="en-US" dirty="0" smtClean="0"/>
              <a:t>– Autumn olive</a:t>
            </a:r>
          </a:p>
          <a:p>
            <a:pPr>
              <a:buFont typeface="Arial" pitchFamily="34" charset="0"/>
              <a:buChar char="•"/>
            </a:pPr>
            <a:r>
              <a:rPr lang="en-US" dirty="0" smtClean="0"/>
              <a:t>Small, usually thorny shrub or small tree that can grow to 30 feet in height.</a:t>
            </a:r>
          </a:p>
          <a:p>
            <a:pPr>
              <a:buFont typeface="Arial" pitchFamily="34" charset="0"/>
              <a:buChar char="•"/>
            </a:pPr>
            <a:r>
              <a:rPr lang="en-US" dirty="0" smtClean="0"/>
              <a:t>Its stems, buds, and leaves have a dense covering of silvery to rusty scales.</a:t>
            </a:r>
          </a:p>
          <a:p>
            <a:pPr>
              <a:buFont typeface="Arial" pitchFamily="34" charset="0"/>
              <a:buChar char="•"/>
            </a:pPr>
            <a:r>
              <a:rPr lang="en-US" dirty="0" smtClean="0"/>
              <a:t>Leaves are egg or lance-shaped, smooth margined, and alternate along the stem.</a:t>
            </a:r>
          </a:p>
          <a:p>
            <a:pPr>
              <a:buFont typeface="Arial" pitchFamily="34" charset="0"/>
              <a:buChar char="•"/>
            </a:pPr>
            <a:r>
              <a:rPr lang="en-US" dirty="0" smtClean="0"/>
              <a:t>At three years of age, plants begin to flower and fruit. Highly aromatic, creamy yellow flowers appear in June and July and are later replaced by clusters of abundant silvery fruits.</a:t>
            </a:r>
          </a:p>
          <a:p>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19</a:t>
            </a:fld>
            <a:endParaRPr lang="en-US"/>
          </a:p>
        </p:txBody>
      </p:sp>
    </p:spTree>
    <p:extLst>
      <p:ext uri="{BB962C8B-B14F-4D97-AF65-F5344CB8AC3E}">
        <p14:creationId xmlns:p14="http://schemas.microsoft.com/office/powerpoint/2010/main" xmlns="" val="41703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Microstegium</a:t>
            </a:r>
            <a:r>
              <a:rPr lang="en-US" i="1" dirty="0" smtClean="0"/>
              <a:t> </a:t>
            </a:r>
            <a:r>
              <a:rPr lang="en-US" i="1" dirty="0" err="1" smtClean="0"/>
              <a:t>vimineum</a:t>
            </a:r>
            <a:r>
              <a:rPr lang="en-US" i="1" dirty="0" smtClean="0"/>
              <a:t> </a:t>
            </a:r>
            <a:r>
              <a:rPr lang="en-US" dirty="0" smtClean="0"/>
              <a:t>– Japanese </a:t>
            </a:r>
            <a:r>
              <a:rPr lang="en-US" dirty="0" err="1" smtClean="0"/>
              <a:t>Stiltgrass</a:t>
            </a:r>
            <a:endParaRPr lang="en-US" dirty="0" smtClean="0"/>
          </a:p>
          <a:p>
            <a:pPr>
              <a:buFont typeface="Arial" pitchFamily="34" charset="0"/>
              <a:buChar char="•"/>
            </a:pPr>
            <a:r>
              <a:rPr lang="en-US" dirty="0" smtClean="0"/>
              <a:t>Annual grass with a sprawling habit. Germinates in spring reaching heights of 2 to 3½ ft. </a:t>
            </a:r>
          </a:p>
          <a:p>
            <a:pPr>
              <a:buFont typeface="Arial" pitchFamily="34" charset="0"/>
              <a:buChar char="•"/>
            </a:pPr>
            <a:r>
              <a:rPr lang="en-US" dirty="0" smtClean="0"/>
              <a:t>The leaves are pale green, lance-shaped, 1 to 3 in. long, and have a distinctive shiny midrib</a:t>
            </a:r>
          </a:p>
          <a:p>
            <a:pPr>
              <a:buFont typeface="Arial" pitchFamily="34" charset="0"/>
              <a:buChar char="•"/>
            </a:pPr>
            <a:r>
              <a:rPr lang="en-US" dirty="0" smtClean="0"/>
              <a:t>Slender stalks of tiny flowers are produced in late summer (August through September-early October) and dry fruits called </a:t>
            </a:r>
            <a:r>
              <a:rPr lang="en-US" dirty="0" err="1" smtClean="0"/>
              <a:t>achenes</a:t>
            </a:r>
            <a:r>
              <a:rPr lang="en-US" dirty="0" smtClean="0"/>
              <a:t> are produced soon afterwards. </a:t>
            </a:r>
          </a:p>
          <a:p>
            <a:pPr>
              <a:buFont typeface="Arial" pitchFamily="34" charset="0"/>
              <a:buChar char="•"/>
            </a:pPr>
            <a:r>
              <a:rPr lang="en-US" dirty="0" err="1" smtClean="0"/>
              <a:t>Stiltgrass</a:t>
            </a:r>
            <a:r>
              <a:rPr lang="en-US" dirty="0" smtClean="0"/>
              <a:t> occurs in a wide variety of habitats including moist ground of open woods, floodplain forests, wetlands, uplands, fields, thickets, paths, clearings, roadsides, ditches, utility corridors, and gardens. It readily invades areas subject to regular mowing, tilling, foot traffic, and other soil disturbing activities as well as natural disturbances</a:t>
            </a:r>
          </a:p>
          <a:p>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21</a:t>
            </a:fld>
            <a:endParaRPr lang="en-US"/>
          </a:p>
        </p:txBody>
      </p:sp>
    </p:spTree>
    <p:extLst>
      <p:ext uri="{BB962C8B-B14F-4D97-AF65-F5344CB8AC3E}">
        <p14:creationId xmlns:p14="http://schemas.microsoft.com/office/powerpoint/2010/main" xmlns="" val="308098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Emerald ash borer (EAB), </a:t>
            </a:r>
            <a:r>
              <a:rPr lang="en-US" i="1" dirty="0" err="1" smtClean="0"/>
              <a:t>Agrilus</a:t>
            </a:r>
            <a:r>
              <a:rPr lang="en-US" i="1" dirty="0" smtClean="0"/>
              <a:t> </a:t>
            </a:r>
            <a:r>
              <a:rPr lang="en-US" i="1" dirty="0" err="1" smtClean="0"/>
              <a:t>planipennis</a:t>
            </a:r>
            <a:endParaRPr lang="en-US" dirty="0" smtClean="0"/>
          </a:p>
          <a:p>
            <a:pPr>
              <a:buFont typeface="Arial" pitchFamily="34" charset="0"/>
              <a:buChar char="•"/>
            </a:pPr>
            <a:r>
              <a:rPr lang="en-US" dirty="0" smtClean="0"/>
              <a:t>an exotic beetle that was discovered in southeastern Michigan near Detroit in the summer of 2002.</a:t>
            </a:r>
          </a:p>
          <a:p>
            <a:pPr>
              <a:buFont typeface="Arial" pitchFamily="34" charset="0"/>
              <a:buChar char="•"/>
            </a:pPr>
            <a:r>
              <a:rPr lang="en-US" dirty="0" smtClean="0"/>
              <a:t>The adult beetles nibble on ash foliage but cause little damage.</a:t>
            </a:r>
          </a:p>
          <a:p>
            <a:pPr>
              <a:buFont typeface="Arial" pitchFamily="34" charset="0"/>
              <a:buChar char="•"/>
            </a:pPr>
            <a:r>
              <a:rPr lang="en-US" dirty="0" smtClean="0"/>
              <a:t>The larvae (the immature stage) feed on the inner bark of ash trees, disrupting the tree's ability to transport water and nutrients.</a:t>
            </a:r>
          </a:p>
          <a:p>
            <a:pPr>
              <a:buFont typeface="Arial" pitchFamily="34" charset="0"/>
              <a:buChar char="•"/>
            </a:pPr>
            <a:r>
              <a:rPr lang="en-US" dirty="0" smtClean="0"/>
              <a:t>Emerald ash borer probably arrived in the United States on solid wood packing material carried in cargo ships or airplanes originating in its native Asia.</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24</a:t>
            </a:fld>
            <a:endParaRPr lang="en-US"/>
          </a:p>
        </p:txBody>
      </p:sp>
    </p:spTree>
    <p:extLst>
      <p:ext uri="{BB962C8B-B14F-4D97-AF65-F5344CB8AC3E}">
        <p14:creationId xmlns:p14="http://schemas.microsoft.com/office/powerpoint/2010/main" xmlns="" val="1618230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88CDE8-07E8-4AFD-8F1E-C9042EDFE5A7}" type="slidenum">
              <a:rPr lang="en-US" smtClean="0"/>
              <a:pPr/>
              <a:t>34</a:t>
            </a:fld>
            <a:endParaRPr lang="en-US"/>
          </a:p>
        </p:txBody>
      </p:sp>
    </p:spTree>
    <p:extLst>
      <p:ext uri="{BB962C8B-B14F-4D97-AF65-F5344CB8AC3E}">
        <p14:creationId xmlns:p14="http://schemas.microsoft.com/office/powerpoint/2010/main" xmlns="" val="146629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what motivated the creation of the Potomac Highlands Cooperative Weed and Pest Management Area.  We are a partnership between federal, state, and local agencies as well as non-profits and private landowners.  We’re all working together to pool resources and information to control invasive species in our target area, the Potomac highlands.  We’ve targeted this are, including Pendleton, Grant, and Hardy counties as well as a portion of Augusta county in Virginia, because it is home to the important headwaters region of the Potomac River.  From this point, invasive species can spread from the beginning of the Potomac River down to its many tributaries and throughout the watershed.  There are also many native, sensitive plant and wildlife species located in this area, making it a very special, authentic West Virginian natural area.  </a:t>
            </a:r>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listing of some of our current</a:t>
            </a:r>
            <a:r>
              <a:rPr lang="en-US" baseline="0" dirty="0" smtClean="0"/>
              <a:t> partners.  We are continually to looking for ways to expand and enhance these partnerships in order to make our work more effective.  As partners, we seek to assist each other in meeting individual organization goals as well as goals of the CWPMA.    </a:t>
            </a:r>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invasive species</a:t>
            </a:r>
            <a:r>
              <a:rPr lang="en-US" baseline="0" dirty="0" smtClean="0"/>
              <a:t> can be a plant animal or microbe. They are not native to a particular ecosystem and cause damage to the ecosystem that they are introduced to. People often confuse the terms exotic and invasive. All exotic species are not necessarily invasive. To be invasive in a new ecosystem a specie must</a:t>
            </a:r>
            <a:r>
              <a:rPr lang="en-US" baseline="0" dirty="0" smtClean="0"/>
              <a:t>…</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2</a:t>
            </a:fld>
            <a:endParaRPr lang="en-US"/>
          </a:p>
        </p:txBody>
      </p:sp>
    </p:spTree>
    <p:extLst>
      <p:ext uri="{BB962C8B-B14F-4D97-AF65-F5344CB8AC3E}">
        <p14:creationId xmlns:p14="http://schemas.microsoft.com/office/powerpoint/2010/main" xmlns="" val="305184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most</a:t>
            </a:r>
            <a:r>
              <a:rPr lang="en-US" baseline="0" dirty="0" smtClean="0"/>
              <a:t> people think of invasive plants, they think of foreign or exotic plants.  </a:t>
            </a:r>
            <a:r>
              <a:rPr lang="en-US" dirty="0" smtClean="0"/>
              <a:t>Just because a plant is “alien” to a geographic</a:t>
            </a:r>
            <a:r>
              <a:rPr lang="en-US" baseline="0" dirty="0" smtClean="0"/>
              <a:t> growth range, does not make it invasive. Japanese knotweed is not threatening just because it’s from Japan. In fact, there are many exotic species that exist in harmony with our natural environments, such as pear and apple trees, daffodils…  Invasive species are plants that grow quickly and aggressively, producing staggering amounts of seeds, they often sprout in disturbed areas before any other plant has a chance to move in.  This makes them more robust and resistant to methods of control.  As a foreign plant, they also may not have any native predators or diseases to keep their growth in check.  These characteristics are what makes a plant “invasive” and threatening to our native ecosystems.    *first to leaf out, multiflora, autumn olive, bush honeysuckle.  </a:t>
            </a:r>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 And how exactly have they gotten here?  Well, many non-native species are introduced with the best of intentions.  Some were brought to the US for purposes of erosion control, or because they were attractive to gardeners and horticulturalists, some were used as forage crops or had medicinal uses, some were thought to be used as wildlife foods, and others simply got here by accident being carried across the oceans on ships.  Such was the case with </a:t>
            </a:r>
            <a:r>
              <a:rPr lang="en-US" baseline="0" dirty="0" err="1" smtClean="0"/>
              <a:t>japanese</a:t>
            </a:r>
            <a:r>
              <a:rPr lang="en-US" baseline="0" dirty="0" smtClean="0"/>
              <a:t> stiltgrass was originally used as packing material and accidentally made its way onto American shores from the shipping yards.  </a:t>
            </a:r>
            <a:endParaRPr lang="en-US" dirty="0" smtClean="0"/>
          </a:p>
          <a:p>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think this picture illustrates the awful threat that invasive species can pose on native habitats.  Kudzu is one of the most infamous invasive plant species that is currently wreaking havoc throughout many southern states.  Here, it’s made it’s way up to a forest in Illinois.  Without diligent efforts toward treatment and prevention, our beautiful west Virginian forests may soon wrestle with this invader as well.  The effects of invasive species resonates throughout an ecosystem causing major problems for many interest groups and activities in our forests.  Can you imagine trying to hunt or fish in an environment like this?  Or what if this green, leafy scourge was threatening to grow on YOUR property?  </a:t>
            </a:r>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left unchecked, invasive plants</a:t>
            </a:r>
            <a:r>
              <a:rPr lang="en-US" baseline="0" dirty="0" smtClean="0"/>
              <a:t> will limit many uses on lands now and for future generations.  The extent and locations of infestations will spread quickly to your favorite fishing, hunting, and hiking areas, and even to your own backyard if nothing is done to manage them.  The natural areas of West Virginia as we know and love them will become less diverse and vibrant for our children if we don’t try to control </a:t>
            </a:r>
            <a:r>
              <a:rPr lang="en-US" baseline="0" dirty="0" err="1" smtClean="0"/>
              <a:t>invasives</a:t>
            </a:r>
            <a:r>
              <a:rPr lang="en-US" baseline="0" dirty="0" smtClean="0"/>
              <a:t> today.  </a:t>
            </a:r>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 to non-native invasive species, an ounce of prevention is worth</a:t>
            </a:r>
            <a:r>
              <a:rPr lang="en-US" baseline="0" dirty="0" smtClean="0"/>
              <a:t> a pound of cure!  The best way to preserve West Virginia’s native plants is to remove unwanted </a:t>
            </a:r>
            <a:r>
              <a:rPr lang="en-US" baseline="0" dirty="0" err="1" smtClean="0"/>
              <a:t>invasives</a:t>
            </a:r>
            <a:r>
              <a:rPr lang="en-US" baseline="0" dirty="0" smtClean="0"/>
              <a:t> as soon as they get here.  Once the </a:t>
            </a:r>
            <a:r>
              <a:rPr lang="en-US" baseline="0" dirty="0" err="1" smtClean="0"/>
              <a:t>invasives</a:t>
            </a:r>
            <a:r>
              <a:rPr lang="en-US" baseline="0" dirty="0" smtClean="0"/>
              <a:t> take hold in large infestations, they become extremely difficult to eradicate.  That’s why proper identification and reporting of these </a:t>
            </a:r>
            <a:r>
              <a:rPr lang="en-US" baseline="0" dirty="0" err="1" smtClean="0"/>
              <a:t>invasives</a:t>
            </a:r>
            <a:r>
              <a:rPr lang="en-US" baseline="0" dirty="0" smtClean="0"/>
              <a:t> is so key!  </a:t>
            </a:r>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88CDE8-07E8-4AFD-8F1E-C9042EDFE5A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448F896-1CCD-45C1-AF08-C174CF180BBF}" type="datetimeFigureOut">
              <a:rPr lang="en-US" smtClean="0"/>
              <a:pPr/>
              <a:t>8/30/2012</a:t>
            </a:fld>
            <a:endParaRPr lang="en-US"/>
          </a:p>
        </p:txBody>
      </p:sp>
      <p:sp>
        <p:nvSpPr>
          <p:cNvPr id="16" name="Slide Number Placeholder 15"/>
          <p:cNvSpPr>
            <a:spLocks noGrp="1"/>
          </p:cNvSpPr>
          <p:nvPr>
            <p:ph type="sldNum" sz="quarter" idx="11"/>
          </p:nvPr>
        </p:nvSpPr>
        <p:spPr/>
        <p:txBody>
          <a:bodyPr/>
          <a:lstStyle/>
          <a:p>
            <a:fld id="{4A777D02-F041-403E-B05A-BDC8BB5481A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8F896-1CCD-45C1-AF08-C174CF180BBF}"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77D02-F041-403E-B05A-BDC8BB5481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8F896-1CCD-45C1-AF08-C174CF180BBF}"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77D02-F041-403E-B05A-BDC8BB5481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448F896-1CCD-45C1-AF08-C174CF180BBF}" type="datetimeFigureOut">
              <a:rPr lang="en-US" smtClean="0"/>
              <a:pPr/>
              <a:t>8/30/2012</a:t>
            </a:fld>
            <a:endParaRPr lang="en-US"/>
          </a:p>
        </p:txBody>
      </p:sp>
      <p:sp>
        <p:nvSpPr>
          <p:cNvPr id="15" name="Slide Number Placeholder 14"/>
          <p:cNvSpPr>
            <a:spLocks noGrp="1"/>
          </p:cNvSpPr>
          <p:nvPr>
            <p:ph type="sldNum" sz="quarter" idx="15"/>
          </p:nvPr>
        </p:nvSpPr>
        <p:spPr/>
        <p:txBody>
          <a:bodyPr/>
          <a:lstStyle>
            <a:lvl1pPr algn="ctr">
              <a:defRPr/>
            </a:lvl1pPr>
          </a:lstStyle>
          <a:p>
            <a:fld id="{4A777D02-F041-403E-B05A-BDC8BB5481A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48F896-1CCD-45C1-AF08-C174CF180BBF}"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77D02-F041-403E-B05A-BDC8BB5481A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48F896-1CCD-45C1-AF08-C174CF180BBF}" type="datetimeFigureOut">
              <a:rPr lang="en-US" smtClean="0"/>
              <a:pPr/>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77D02-F041-403E-B05A-BDC8BB5481A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A777D02-F041-403E-B05A-BDC8BB5481A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448F896-1CCD-45C1-AF08-C174CF180BBF}" type="datetimeFigureOut">
              <a:rPr lang="en-US" smtClean="0"/>
              <a:pPr/>
              <a:t>8/30/2012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48F896-1CCD-45C1-AF08-C174CF180BBF}" type="datetimeFigureOut">
              <a:rPr lang="en-US" smtClean="0"/>
              <a:pPr/>
              <a:t>8/30/2012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77D02-F041-403E-B05A-BDC8BB5481A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8F896-1CCD-45C1-AF08-C174CF180BBF}" type="datetimeFigureOut">
              <a:rPr lang="en-US" smtClean="0"/>
              <a:pPr/>
              <a:t>8/30/2012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77D02-F041-403E-B05A-BDC8BB5481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448F896-1CCD-45C1-AF08-C174CF180BBF}" type="datetimeFigureOut">
              <a:rPr lang="en-US" smtClean="0"/>
              <a:pPr/>
              <a:t>8/30/2012</a:t>
            </a:fld>
            <a:endParaRPr lang="en-US"/>
          </a:p>
        </p:txBody>
      </p:sp>
      <p:sp>
        <p:nvSpPr>
          <p:cNvPr id="9" name="Slide Number Placeholder 8"/>
          <p:cNvSpPr>
            <a:spLocks noGrp="1"/>
          </p:cNvSpPr>
          <p:nvPr>
            <p:ph type="sldNum" sz="quarter" idx="15"/>
          </p:nvPr>
        </p:nvSpPr>
        <p:spPr/>
        <p:txBody>
          <a:bodyPr/>
          <a:lstStyle/>
          <a:p>
            <a:fld id="{4A777D02-F041-403E-B05A-BDC8BB5481A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448F896-1CCD-45C1-AF08-C174CF180BBF}" type="datetimeFigureOut">
              <a:rPr lang="en-US" smtClean="0"/>
              <a:pPr/>
              <a:t>8/30/2012</a:t>
            </a:fld>
            <a:endParaRPr lang="en-US"/>
          </a:p>
        </p:txBody>
      </p:sp>
      <p:sp>
        <p:nvSpPr>
          <p:cNvPr id="9" name="Slide Number Placeholder 8"/>
          <p:cNvSpPr>
            <a:spLocks noGrp="1"/>
          </p:cNvSpPr>
          <p:nvPr>
            <p:ph type="sldNum" sz="quarter" idx="11"/>
          </p:nvPr>
        </p:nvSpPr>
        <p:spPr/>
        <p:txBody>
          <a:bodyPr/>
          <a:lstStyle/>
          <a:p>
            <a:fld id="{4A777D02-F041-403E-B05A-BDC8BB5481A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448F896-1CCD-45C1-AF08-C174CF180BBF}" type="datetimeFigureOut">
              <a:rPr lang="en-US" smtClean="0"/>
              <a:pPr/>
              <a:t>8/30/2012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A777D02-F041-403E-B05A-BDC8BB5481A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thehive.modbee.com/files/images/Weed%20pulling.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Fall color at The Nature Conservancy's Bear Rocks Preserve"/>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2400" y="228600"/>
            <a:ext cx="3117850" cy="1281113"/>
          </a:xfrm>
          <a:prstGeom prst="rect">
            <a:avLst/>
          </a:prstGeom>
          <a:noFill/>
          <a:ln w="9525">
            <a:noFill/>
            <a:miter lim="800000"/>
            <a:headEnd/>
            <a:tailEnd/>
          </a:ln>
        </p:spPr>
      </p:pic>
      <p:pic>
        <p:nvPicPr>
          <p:cNvPr id="5" name="Picture 15" descr="See full size image">
            <a:hlinkClick r:id="rId4"/>
          </p:cNvPr>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276600" y="228600"/>
            <a:ext cx="1846263" cy="1279525"/>
          </a:xfrm>
          <a:prstGeom prst="rect">
            <a:avLst/>
          </a:prstGeom>
          <a:noFill/>
          <a:ln w="9525">
            <a:noFill/>
            <a:miter lim="800000"/>
            <a:headEnd/>
            <a:tailEnd/>
          </a:ln>
        </p:spPr>
      </p:pic>
      <p:pic>
        <p:nvPicPr>
          <p:cNvPr id="7" name="Picture 14"/>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105400" y="228600"/>
            <a:ext cx="1946275" cy="1282700"/>
          </a:xfrm>
          <a:prstGeom prst="rect">
            <a:avLst/>
          </a:prstGeom>
          <a:noFill/>
          <a:ln w="8001" algn="ctr">
            <a:noFill/>
            <a:miter lim="800000"/>
            <a:headEnd/>
            <a:tailEnd/>
          </a:ln>
        </p:spPr>
      </p:pic>
      <p:pic>
        <p:nvPicPr>
          <p:cNvPr id="8" name="Picture 13" descr="Marshallia%20grandiflora"/>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010400" y="228600"/>
            <a:ext cx="1928813" cy="1282700"/>
          </a:xfrm>
          <a:prstGeom prst="rect">
            <a:avLst/>
          </a:prstGeom>
          <a:noFill/>
          <a:ln w="9525">
            <a:noFill/>
            <a:miter lim="800000"/>
            <a:headEnd/>
            <a:tailEnd/>
          </a:ln>
        </p:spPr>
      </p:pic>
      <p:pic>
        <p:nvPicPr>
          <p:cNvPr id="1026" name="Picture 2" descr="C:\Documents and Settings\klove\Desktop\CWPMA-Logo-HighRes[1].PNG"/>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533399" y="4577371"/>
            <a:ext cx="4191001" cy="1773982"/>
          </a:xfrm>
          <a:prstGeom prst="rect">
            <a:avLst/>
          </a:prstGeom>
          <a:noFill/>
        </p:spPr>
      </p:pic>
      <p:sp>
        <p:nvSpPr>
          <p:cNvPr id="10" name="TextBox 9"/>
          <p:cNvSpPr txBox="1"/>
          <p:nvPr/>
        </p:nvSpPr>
        <p:spPr>
          <a:xfrm>
            <a:off x="5122863" y="5705022"/>
            <a:ext cx="3429000" cy="646331"/>
          </a:xfrm>
          <a:prstGeom prst="rect">
            <a:avLst/>
          </a:prstGeom>
          <a:noFill/>
        </p:spPr>
        <p:txBody>
          <a:bodyPr wrap="square" rtlCol="0">
            <a:spAutoFit/>
          </a:bodyPr>
          <a:lstStyle/>
          <a:p>
            <a:r>
              <a:rPr lang="en-US" b="1" dirty="0" smtClean="0"/>
              <a:t>Rosalie Santerre </a:t>
            </a:r>
          </a:p>
          <a:p>
            <a:r>
              <a:rPr lang="en-US" b="1" dirty="0" smtClean="0"/>
              <a:t>Potomac Highlands CWPMA</a:t>
            </a:r>
          </a:p>
        </p:txBody>
      </p:sp>
      <p:sp>
        <p:nvSpPr>
          <p:cNvPr id="11" name="Title 10"/>
          <p:cNvSpPr>
            <a:spLocks noGrp="1"/>
          </p:cNvSpPr>
          <p:nvPr>
            <p:ph type="ctrTitle"/>
          </p:nvPr>
        </p:nvSpPr>
        <p:spPr>
          <a:xfrm>
            <a:off x="152400" y="1752599"/>
            <a:ext cx="8786813" cy="2824771"/>
          </a:xfrm>
        </p:spPr>
        <p:txBody>
          <a:bodyPr/>
          <a:lstStyle/>
          <a:p>
            <a:r>
              <a:rPr lang="en-US" b="1" dirty="0" smtClean="0"/>
              <a:t>Non-Native Invasive Species:</a:t>
            </a:r>
            <a:br>
              <a:rPr lang="en-US" b="1" dirty="0" smtClean="0"/>
            </a:br>
            <a:r>
              <a:rPr lang="en-US" b="1" dirty="0" smtClean="0"/>
              <a:t>Why Should You Care</a:t>
            </a:r>
            <a:r>
              <a:rPr lang="en-US" sz="6000" b="1" dirty="0" smtClean="0"/>
              <a:t>?</a:t>
            </a:r>
            <a:endParaRPr lang="en-US"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2819399"/>
            <a:ext cx="8229600" cy="1752600"/>
          </a:xfrm>
        </p:spPr>
        <p:txBody>
          <a:bodyPr>
            <a:normAutofit/>
          </a:bodyPr>
          <a:lstStyle/>
          <a:p>
            <a:pPr algn="ctr">
              <a:buNone/>
            </a:pPr>
            <a:r>
              <a:rPr lang="en-US" sz="4000" dirty="0" smtClean="0"/>
              <a:t>An  ounce of prevention is worth a pound of cure!</a:t>
            </a:r>
            <a:endParaRPr lang="en-US" sz="4000" dirty="0"/>
          </a:p>
        </p:txBody>
      </p:sp>
      <p:pic>
        <p:nvPicPr>
          <p:cNvPr id="5" name="Picture 4" descr="http://www.theenvironmentalblog.org/wp-content/uploads/2012/03/5057052438_d02a161e23_z-480x33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086100" y="685800"/>
            <a:ext cx="3048000" cy="2095499"/>
          </a:xfrm>
          <a:prstGeom prst="rect">
            <a:avLst/>
          </a:prstGeom>
          <a:noFill/>
          <a:ln>
            <a:solidFill>
              <a:schemeClr val="accent5">
                <a:lumMod val="50000"/>
              </a:schemeClr>
            </a:solidFill>
          </a:ln>
        </p:spPr>
      </p:pic>
      <p:sp>
        <p:nvSpPr>
          <p:cNvPr id="4" name="Rectangle 3"/>
          <p:cNvSpPr/>
          <p:nvPr/>
        </p:nvSpPr>
        <p:spPr>
          <a:xfrm>
            <a:off x="3086100" y="4267200"/>
            <a:ext cx="3810000" cy="2246769"/>
          </a:xfrm>
          <a:prstGeom prst="rect">
            <a:avLst/>
          </a:prstGeom>
        </p:spPr>
        <p:txBody>
          <a:bodyPr wrap="square">
            <a:spAutoFit/>
          </a:bodyPr>
          <a:lstStyle/>
          <a:p>
            <a:pPr>
              <a:buFont typeface="Courier New" pitchFamily="49" charset="0"/>
              <a:buChar char="o"/>
            </a:pPr>
            <a:r>
              <a:rPr lang="en-US" dirty="0" smtClean="0">
                <a:solidFill>
                  <a:schemeClr val="accent2"/>
                </a:solidFill>
              </a:rPr>
              <a:t>  </a:t>
            </a:r>
            <a:r>
              <a:rPr lang="en-US" sz="2000" b="1" dirty="0" smtClean="0"/>
              <a:t>Save </a:t>
            </a:r>
            <a:r>
              <a:rPr lang="en-US" sz="2000" b="1" dirty="0"/>
              <a:t>Time</a:t>
            </a:r>
          </a:p>
          <a:p>
            <a:pPr>
              <a:buFont typeface="Courier New" pitchFamily="49" charset="0"/>
              <a:buChar char="o"/>
            </a:pPr>
            <a:endParaRPr lang="en-US" sz="2000" b="1" dirty="0"/>
          </a:p>
          <a:p>
            <a:pPr>
              <a:buFont typeface="Courier New" pitchFamily="49" charset="0"/>
              <a:buChar char="o"/>
            </a:pPr>
            <a:r>
              <a:rPr lang="en-US" sz="2000" b="1" dirty="0" smtClean="0">
                <a:solidFill>
                  <a:schemeClr val="accent2"/>
                </a:solidFill>
              </a:rPr>
              <a:t> </a:t>
            </a:r>
            <a:r>
              <a:rPr lang="en-US" sz="2000" b="1" dirty="0" smtClean="0"/>
              <a:t> Save </a:t>
            </a:r>
            <a:r>
              <a:rPr lang="en-US" sz="2000" b="1" dirty="0"/>
              <a:t>Energy</a:t>
            </a:r>
          </a:p>
          <a:p>
            <a:pPr>
              <a:buFont typeface="Courier New" pitchFamily="49" charset="0"/>
              <a:buChar char="o"/>
            </a:pPr>
            <a:endParaRPr lang="en-US" sz="2000" b="1" dirty="0"/>
          </a:p>
          <a:p>
            <a:pPr>
              <a:buFont typeface="Courier New" pitchFamily="49" charset="0"/>
              <a:buChar char="o"/>
            </a:pPr>
            <a:r>
              <a:rPr lang="en-US" sz="2000" b="1" dirty="0" smtClean="0">
                <a:solidFill>
                  <a:schemeClr val="accent2"/>
                </a:solidFill>
              </a:rPr>
              <a:t>  </a:t>
            </a:r>
            <a:r>
              <a:rPr lang="en-US" sz="2000" b="1" dirty="0" smtClean="0"/>
              <a:t>Save </a:t>
            </a:r>
            <a:r>
              <a:rPr lang="en-US" sz="2000" b="1" dirty="0"/>
              <a:t>Money</a:t>
            </a:r>
          </a:p>
          <a:p>
            <a:pPr>
              <a:buFont typeface="Courier New" pitchFamily="49" charset="0"/>
              <a:buChar char="o"/>
            </a:pPr>
            <a:endParaRPr lang="en-US" sz="2000" b="1" dirty="0"/>
          </a:p>
          <a:p>
            <a:pPr>
              <a:buFont typeface="Courier New" pitchFamily="49" charset="0"/>
              <a:buChar char="o"/>
            </a:pPr>
            <a:r>
              <a:rPr lang="en-US" sz="2000" b="1" dirty="0" smtClean="0">
                <a:solidFill>
                  <a:schemeClr val="accent2"/>
                </a:solidFill>
              </a:rPr>
              <a:t> </a:t>
            </a:r>
            <a:r>
              <a:rPr lang="en-US" sz="2000" b="1" dirty="0" smtClean="0"/>
              <a:t> Protect </a:t>
            </a:r>
            <a:r>
              <a:rPr lang="en-US" sz="2000" b="1" dirty="0"/>
              <a:t>Native Landscapes!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8610600" cy="3352800"/>
          </a:xfrm>
        </p:spPr>
        <p:txBody>
          <a:bodyPr>
            <a:normAutofit lnSpcReduction="10000"/>
          </a:bodyPr>
          <a:lstStyle/>
          <a:p>
            <a:pPr>
              <a:buFont typeface="Courier New" pitchFamily="49" charset="0"/>
              <a:buChar char="o"/>
            </a:pPr>
            <a:r>
              <a:rPr lang="en-US" dirty="0" smtClean="0"/>
              <a:t>Don’t plant invasive plants.</a:t>
            </a:r>
          </a:p>
          <a:p>
            <a:pPr>
              <a:buFont typeface="Courier New" pitchFamily="49" charset="0"/>
              <a:buChar char="o"/>
            </a:pPr>
            <a:r>
              <a:rPr lang="en-US" dirty="0" smtClean="0"/>
              <a:t>Don’t move firewood.</a:t>
            </a:r>
          </a:p>
          <a:p>
            <a:pPr>
              <a:buFont typeface="Courier New" pitchFamily="49" charset="0"/>
              <a:buChar char="o"/>
            </a:pPr>
            <a:r>
              <a:rPr lang="en-US" dirty="0" smtClean="0"/>
              <a:t>Clean equipment, clothing and gear when moving between  different outdoor activities.</a:t>
            </a:r>
          </a:p>
          <a:p>
            <a:pPr>
              <a:buFont typeface="Courier New" pitchFamily="49" charset="0"/>
              <a:buChar char="o"/>
            </a:pPr>
            <a:r>
              <a:rPr lang="en-US" dirty="0" smtClean="0"/>
              <a:t>Manage invasive species on your land, look to your extension agent for more information</a:t>
            </a:r>
          </a:p>
          <a:p>
            <a:pPr>
              <a:buFont typeface="Courier New" pitchFamily="49" charset="0"/>
              <a:buChar char="o"/>
            </a:pPr>
            <a:r>
              <a:rPr lang="en-US" dirty="0" smtClean="0"/>
              <a:t>Contact the Potomac Highlands CWPMA to report infestations and learn more about how to manage them</a:t>
            </a:r>
            <a:endParaRPr lang="en-US" dirty="0"/>
          </a:p>
        </p:txBody>
      </p:sp>
      <p:sp>
        <p:nvSpPr>
          <p:cNvPr id="3" name="Title 2"/>
          <p:cNvSpPr>
            <a:spLocks noGrp="1"/>
          </p:cNvSpPr>
          <p:nvPr>
            <p:ph type="title"/>
          </p:nvPr>
        </p:nvSpPr>
        <p:spPr/>
        <p:txBody>
          <a:bodyPr/>
          <a:lstStyle/>
          <a:p>
            <a:r>
              <a:rPr lang="en-US" b="1" dirty="0" smtClean="0">
                <a:solidFill>
                  <a:schemeClr val="accent2"/>
                </a:solidFill>
                <a:latin typeface="+mn-lt"/>
              </a:rPr>
              <a:t>What </a:t>
            </a:r>
            <a:r>
              <a:rPr lang="en-US" b="1" dirty="0" smtClean="0">
                <a:solidFill>
                  <a:schemeClr val="bg1"/>
                </a:solidFill>
                <a:latin typeface="+mn-lt"/>
              </a:rPr>
              <a:t>YOU</a:t>
            </a:r>
            <a:r>
              <a:rPr lang="en-US" b="1" dirty="0" smtClean="0">
                <a:solidFill>
                  <a:schemeClr val="accent2"/>
                </a:solidFill>
                <a:latin typeface="+mn-lt"/>
              </a:rPr>
              <a:t> Can Do….</a:t>
            </a:r>
            <a:endParaRPr lang="en-US" b="1" dirty="0">
              <a:solidFill>
                <a:schemeClr val="accent2"/>
              </a:solidFill>
              <a:latin typeface="+mn-lt"/>
            </a:endParaRPr>
          </a:p>
        </p:txBody>
      </p:sp>
      <p:pic>
        <p:nvPicPr>
          <p:cNvPr id="4" name="Content Placeholder 7" descr="figure1.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5943600" y="533400"/>
            <a:ext cx="2667000" cy="1995182"/>
          </a:xfrm>
          <a:prstGeom prst="rect">
            <a:avLst/>
          </a:prstGeom>
          <a:ln w="12700">
            <a:solidFill>
              <a:schemeClr val="bg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429000"/>
          </a:xfrm>
        </p:spPr>
        <p:txBody>
          <a:bodyPr>
            <a:normAutofit/>
          </a:bodyPr>
          <a:lstStyle/>
          <a:p>
            <a:pPr algn="ctr"/>
            <a:r>
              <a:rPr lang="en-US" sz="3600" dirty="0" smtClean="0"/>
              <a:t>5 plants</a:t>
            </a:r>
          </a:p>
          <a:p>
            <a:pPr algn="ctr"/>
            <a:r>
              <a:rPr lang="en-US" sz="3600" dirty="0" smtClean="0"/>
              <a:t>3 insects</a:t>
            </a:r>
          </a:p>
          <a:p>
            <a:pPr algn="ctr"/>
            <a:r>
              <a:rPr lang="en-US" sz="3600" dirty="0" smtClean="0"/>
              <a:t>2 diseases</a:t>
            </a:r>
            <a:endParaRPr lang="en-US" sz="3600" dirty="0"/>
          </a:p>
        </p:txBody>
      </p:sp>
      <p:sp>
        <p:nvSpPr>
          <p:cNvPr id="3" name="Title 2"/>
          <p:cNvSpPr>
            <a:spLocks noGrp="1"/>
          </p:cNvSpPr>
          <p:nvPr>
            <p:ph type="title"/>
          </p:nvPr>
        </p:nvSpPr>
        <p:spPr>
          <a:xfrm>
            <a:off x="457200" y="685800"/>
            <a:ext cx="8229600" cy="1219200"/>
          </a:xfrm>
        </p:spPr>
        <p:txBody>
          <a:bodyPr>
            <a:normAutofit/>
          </a:bodyPr>
          <a:lstStyle/>
          <a:p>
            <a:pPr algn="ctr"/>
            <a:r>
              <a:rPr lang="en-US" sz="4800" b="1" dirty="0" smtClean="0"/>
              <a:t>Lets Learn to Identify Some!</a:t>
            </a:r>
            <a:endParaRPr lang="en-US" sz="4800" b="1" dirty="0"/>
          </a:p>
        </p:txBody>
      </p:sp>
    </p:spTree>
    <p:extLst>
      <p:ext uri="{BB962C8B-B14F-4D97-AF65-F5344CB8AC3E}">
        <p14:creationId xmlns:p14="http://schemas.microsoft.com/office/powerpoint/2010/main" xmlns="" val="2418679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199"/>
            <a:ext cx="8229600" cy="1219200"/>
          </a:xfrm>
        </p:spPr>
        <p:txBody>
          <a:bodyPr>
            <a:normAutofit fontScale="90000"/>
          </a:bodyPr>
          <a:lstStyle/>
          <a:p>
            <a:pPr algn="ctr"/>
            <a:r>
              <a:rPr lang="en-US" b="1" dirty="0" smtClean="0"/>
              <a:t>Tree of Heaven </a:t>
            </a:r>
            <a:r>
              <a:rPr lang="en-US" sz="3100" dirty="0" smtClean="0"/>
              <a:t>(</a:t>
            </a:r>
            <a:r>
              <a:rPr lang="en-US" sz="3100" i="1" dirty="0" smtClean="0"/>
              <a:t>Ailanthus </a:t>
            </a:r>
            <a:r>
              <a:rPr lang="en-US" sz="3100" i="1" dirty="0" err="1" smtClean="0"/>
              <a:t>altissima</a:t>
            </a:r>
            <a:r>
              <a:rPr lang="en-US" sz="3100" i="1" dirty="0" smtClean="0"/>
              <a:t>)</a:t>
            </a:r>
            <a:r>
              <a:rPr lang="en-US" dirty="0" smtClean="0"/>
              <a:t/>
            </a:r>
            <a:br>
              <a:rPr lang="en-US" dirty="0" smtClean="0"/>
            </a:br>
            <a:endParaRPr lang="en-US" dirty="0"/>
          </a:p>
        </p:txBody>
      </p:sp>
      <p:pic>
        <p:nvPicPr>
          <p:cNvPr id="2355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a:ext>
            </a:extLst>
          </a:blip>
          <a:srcRect/>
          <a:stretch>
            <a:fillRect/>
          </a:stretch>
        </p:blipFill>
        <p:spPr bwMode="auto">
          <a:xfrm>
            <a:off x="297542" y="1019705"/>
            <a:ext cx="3624593" cy="5487231"/>
          </a:xfrm>
          <a:prstGeom prst="rect">
            <a:avLst/>
          </a:prstGeom>
          <a:noFill/>
          <a:ln w="9525">
            <a:noFill/>
            <a:miter lim="800000"/>
            <a:headEnd/>
            <a:tailEnd/>
          </a:ln>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944031" y="2706538"/>
            <a:ext cx="2743200" cy="2057400"/>
          </a:xfrm>
          <a:prstGeom prst="rect">
            <a:avLst/>
          </a:prstGeom>
          <a:noFill/>
          <a:ln w="9525">
            <a:noFill/>
            <a:miter lim="800000"/>
            <a:headEnd/>
            <a:tailEnd/>
          </a:ln>
        </p:spPr>
      </p:pic>
      <p:pic>
        <p:nvPicPr>
          <p:cNvPr id="23556" name="Picture 4"/>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553200" y="972799"/>
            <a:ext cx="2418669" cy="5524878"/>
          </a:xfrm>
          <a:prstGeom prst="rect">
            <a:avLst/>
          </a:prstGeom>
          <a:noFill/>
          <a:ln w="9525">
            <a:noFill/>
            <a:miter lim="800000"/>
            <a:headEnd/>
            <a:tailEnd/>
          </a:ln>
        </p:spPr>
      </p:pic>
    </p:spTree>
    <p:extLst>
      <p:ext uri="{BB962C8B-B14F-4D97-AF65-F5344CB8AC3E}">
        <p14:creationId xmlns:p14="http://schemas.microsoft.com/office/powerpoint/2010/main" xmlns="" val="2712498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Ailanthus </a:t>
            </a:r>
            <a:r>
              <a:rPr lang="en-US" i="1" dirty="0" err="1" smtClean="0"/>
              <a:t>altissima</a:t>
            </a:r>
            <a:r>
              <a:rPr lang="en-US" i="1" dirty="0" smtClean="0"/>
              <a:t> – </a:t>
            </a:r>
            <a:r>
              <a:rPr lang="en-US" dirty="0" smtClean="0"/>
              <a:t>Tree of Heaven</a:t>
            </a:r>
            <a:endParaRPr lang="en-US" dirty="0"/>
          </a:p>
        </p:txBody>
      </p:sp>
      <p:sp>
        <p:nvSpPr>
          <p:cNvPr id="3" name="Content Placeholder 2"/>
          <p:cNvSpPr>
            <a:spLocks noGrp="1"/>
          </p:cNvSpPr>
          <p:nvPr>
            <p:ph idx="1"/>
          </p:nvPr>
        </p:nvSpPr>
        <p:spPr/>
        <p:txBody>
          <a:bodyPr/>
          <a:lstStyle/>
          <a:p>
            <a:r>
              <a:rPr lang="en-US" dirty="0" smtClean="0"/>
              <a:t>Ecological Threat:</a:t>
            </a:r>
          </a:p>
          <a:p>
            <a:pPr>
              <a:buFont typeface="Arial" pitchFamily="34" charset="0"/>
              <a:buChar char="•"/>
            </a:pPr>
            <a:r>
              <a:rPr lang="en-US" dirty="0" smtClean="0"/>
              <a:t>Tree-of-heaven is a fast-growing tree and a prolific seeder, that  can  take over sites, replacing native plants and forming  dense thickets.</a:t>
            </a:r>
          </a:p>
          <a:p>
            <a:pPr>
              <a:buFont typeface="Arial" pitchFamily="34" charset="0"/>
              <a:buChar char="•"/>
            </a:pPr>
            <a:r>
              <a:rPr lang="en-US" dirty="0" smtClean="0"/>
              <a:t>produces chemicals  that prevent the establishment of other plant species nearby.</a:t>
            </a:r>
          </a:p>
          <a:p>
            <a:pPr>
              <a:buFont typeface="Arial" pitchFamily="34" charset="0"/>
              <a:buChar char="•"/>
            </a:pPr>
            <a:r>
              <a:rPr lang="en-US" dirty="0" smtClean="0"/>
              <a:t>root system may be extensive  and has been known to cause damage to sewers and foundations.</a:t>
            </a:r>
            <a:endParaRPr lang="en-US" dirty="0"/>
          </a:p>
        </p:txBody>
      </p:sp>
    </p:spTree>
    <p:extLst>
      <p:ext uri="{BB962C8B-B14F-4D97-AF65-F5344CB8AC3E}">
        <p14:creationId xmlns:p14="http://schemas.microsoft.com/office/powerpoint/2010/main" xmlns="" val="27014189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pPr algn="ctr"/>
            <a:r>
              <a:rPr lang="en-US" b="1" dirty="0" smtClean="0"/>
              <a:t>Garlic Mustard </a:t>
            </a:r>
            <a:r>
              <a:rPr lang="en-US" sz="3100" dirty="0" smtClean="0"/>
              <a:t>(</a:t>
            </a:r>
            <a:r>
              <a:rPr lang="en-US" sz="3100" i="1" dirty="0" err="1" smtClean="0"/>
              <a:t>Alliaria</a:t>
            </a:r>
            <a:r>
              <a:rPr lang="en-US" sz="3100" i="1" dirty="0" smtClean="0"/>
              <a:t> </a:t>
            </a:r>
            <a:r>
              <a:rPr lang="en-US" sz="3100" i="1" dirty="0" err="1" smtClean="0"/>
              <a:t>petiolata</a:t>
            </a:r>
            <a:r>
              <a:rPr lang="en-US" sz="3100" i="1" dirty="0" smtClean="0"/>
              <a:t>)</a:t>
            </a:r>
            <a:r>
              <a:rPr lang="en-US" dirty="0" smtClean="0"/>
              <a:t/>
            </a:r>
            <a:br>
              <a:rPr lang="en-US" dirty="0" smtClean="0"/>
            </a:br>
            <a:endParaRPr lang="en-US" dirty="0"/>
          </a:p>
        </p:txBody>
      </p:sp>
      <p:pic>
        <p:nvPicPr>
          <p:cNvPr id="24578" name="Picture 2"/>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rcRect/>
          <a:stretch>
            <a:fillRect/>
          </a:stretch>
        </p:blipFill>
        <p:spPr bwMode="auto">
          <a:xfrm>
            <a:off x="3299720" y="1676400"/>
            <a:ext cx="2544560" cy="4724400"/>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060621" y="1126445"/>
            <a:ext cx="2857500" cy="5534025"/>
          </a:xfrm>
          <a:prstGeom prst="rect">
            <a:avLst/>
          </a:prstGeom>
          <a:noFill/>
          <a:ln w="9525">
            <a:noFill/>
            <a:miter lim="800000"/>
            <a:headEnd/>
            <a:tailEnd/>
          </a:ln>
        </p:spPr>
      </p:pic>
      <p:pic>
        <p:nvPicPr>
          <p:cNvPr id="24580"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19982" y="1683884"/>
            <a:ext cx="2886075" cy="4448175"/>
          </a:xfrm>
          <a:prstGeom prst="rect">
            <a:avLst/>
          </a:prstGeom>
          <a:noFill/>
          <a:ln w="9525">
            <a:noFill/>
            <a:miter lim="800000"/>
            <a:headEnd/>
            <a:tailEnd/>
          </a:ln>
        </p:spPr>
      </p:pic>
    </p:spTree>
    <p:extLst>
      <p:ext uri="{BB962C8B-B14F-4D97-AF65-F5344CB8AC3E}">
        <p14:creationId xmlns:p14="http://schemas.microsoft.com/office/powerpoint/2010/main" xmlns="" val="122984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Alliaria</a:t>
            </a:r>
            <a:r>
              <a:rPr lang="en-US" i="1" dirty="0" smtClean="0"/>
              <a:t> </a:t>
            </a:r>
            <a:r>
              <a:rPr lang="en-US" i="1" dirty="0" err="1" smtClean="0"/>
              <a:t>petiolata</a:t>
            </a:r>
            <a:r>
              <a:rPr lang="en-US" i="1" dirty="0" smtClean="0"/>
              <a:t> </a:t>
            </a:r>
            <a:r>
              <a:rPr lang="en-US" dirty="0" smtClean="0"/>
              <a:t>– Garlic Mustard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Ecological Threat</a:t>
            </a:r>
          </a:p>
          <a:p>
            <a:pPr>
              <a:buFont typeface="Arial" pitchFamily="34" charset="0"/>
              <a:buChar char="•"/>
            </a:pPr>
            <a:r>
              <a:rPr lang="en-US" dirty="0" smtClean="0"/>
              <a:t>garlic mustard outcompetes native plants by aggressively monopolizing light, moisture, nutrients, soil and space.</a:t>
            </a:r>
          </a:p>
          <a:p>
            <a:pPr>
              <a:buFont typeface="Arial" pitchFamily="34" charset="0"/>
              <a:buChar char="•"/>
            </a:pPr>
            <a:r>
              <a:rPr lang="en-US" dirty="0" smtClean="0"/>
              <a:t>Wildlife species that depend on these early plants for their foliage, pollen, nectar, fruits, seeds and roots, are deprived of these essential food sources when garlic mustard replaces them.</a:t>
            </a:r>
          </a:p>
          <a:p>
            <a:pPr>
              <a:buFont typeface="Arial" pitchFamily="34" charset="0"/>
              <a:buChar char="•"/>
            </a:pPr>
            <a:r>
              <a:rPr lang="en-US" dirty="0" smtClean="0"/>
              <a:t>Garlic mustard also poses a threat to one of our rare native insects, the West Virginia white butterfly (</a:t>
            </a:r>
            <a:r>
              <a:rPr lang="en-US" i="1" dirty="0" err="1" smtClean="0"/>
              <a:t>Pieris</a:t>
            </a:r>
            <a:r>
              <a:rPr lang="en-US" i="1" dirty="0" smtClean="0"/>
              <a:t> </a:t>
            </a:r>
            <a:r>
              <a:rPr lang="en-US" i="1" dirty="0" err="1" smtClean="0"/>
              <a:t>virginiensis</a:t>
            </a:r>
            <a:r>
              <a:rPr lang="en-US" dirty="0" smtClean="0"/>
              <a:t>). Several species of spring wildflowers known as "</a:t>
            </a:r>
            <a:r>
              <a:rPr lang="en-US" dirty="0" err="1" smtClean="0"/>
              <a:t>toothworts</a:t>
            </a:r>
            <a:r>
              <a:rPr lang="en-US" dirty="0" smtClean="0"/>
              <a:t>" (</a:t>
            </a:r>
            <a:r>
              <a:rPr lang="en-US" i="1" dirty="0" err="1" smtClean="0"/>
              <a:t>Dentaria</a:t>
            </a:r>
            <a:r>
              <a:rPr lang="en-US" dirty="0" smtClean="0"/>
              <a:t>), also in the mustard family, are the primary food source for the caterpillar stage of this butterfly. Invasions of garlic mustard are causing local extirpations of the </a:t>
            </a:r>
            <a:r>
              <a:rPr lang="en-US" dirty="0" err="1" smtClean="0"/>
              <a:t>toothworts</a:t>
            </a:r>
            <a:r>
              <a:rPr lang="en-US" dirty="0" smtClean="0"/>
              <a:t>, and chemicals in garlic mustard appear to be toxic to the eggs of the butterfly, as evidenced by their failure to hatch when laid on garlic mustard plants. </a:t>
            </a:r>
            <a:endParaRPr lang="en-US" dirty="0"/>
          </a:p>
        </p:txBody>
      </p:sp>
    </p:spTree>
    <p:extLst>
      <p:ext uri="{BB962C8B-B14F-4D97-AF65-F5344CB8AC3E}">
        <p14:creationId xmlns:p14="http://schemas.microsoft.com/office/powerpoint/2010/main" xmlns="" val="32330104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0393"/>
            <a:ext cx="8229600" cy="1219200"/>
          </a:xfrm>
        </p:spPr>
        <p:txBody>
          <a:bodyPr>
            <a:normAutofit fontScale="90000"/>
          </a:bodyPr>
          <a:lstStyle/>
          <a:p>
            <a:pPr algn="ctr"/>
            <a:r>
              <a:rPr lang="en-US" b="1" dirty="0" smtClean="0"/>
              <a:t>Japanese barberry </a:t>
            </a:r>
            <a:r>
              <a:rPr lang="en-US" sz="3100" dirty="0" smtClean="0"/>
              <a:t>(</a:t>
            </a:r>
            <a:r>
              <a:rPr lang="en-US" sz="3100" i="1" dirty="0" err="1" smtClean="0"/>
              <a:t>Berberis</a:t>
            </a:r>
            <a:r>
              <a:rPr lang="en-US" sz="3100" i="1" dirty="0" smtClean="0"/>
              <a:t> </a:t>
            </a:r>
            <a:r>
              <a:rPr lang="en-US" sz="3100" i="1" dirty="0" err="1" smtClean="0"/>
              <a:t>thunbergii</a:t>
            </a:r>
            <a:r>
              <a:rPr lang="en-US" sz="3100" i="1" dirty="0" smtClean="0"/>
              <a:t>) </a:t>
            </a:r>
            <a:r>
              <a:rPr lang="en-US" dirty="0" smtClean="0"/>
              <a:t/>
            </a:r>
            <a:br>
              <a:rPr lang="en-US" dirty="0" smtClean="0"/>
            </a:br>
            <a:endParaRPr lang="en-US" dirty="0"/>
          </a:p>
        </p:txBody>
      </p:sp>
      <p:pic>
        <p:nvPicPr>
          <p:cNvPr id="25602"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a:ext>
            </a:extLst>
          </a:blip>
          <a:srcRect/>
          <a:stretch>
            <a:fillRect/>
          </a:stretch>
        </p:blipFill>
        <p:spPr bwMode="auto">
          <a:xfrm>
            <a:off x="331506" y="1354818"/>
            <a:ext cx="3173694" cy="4958897"/>
          </a:xfrm>
          <a:prstGeom prst="rect">
            <a:avLst/>
          </a:prstGeom>
          <a:noFill/>
          <a:ln w="9525">
            <a:noFill/>
            <a:miter lim="800000"/>
            <a:headEnd/>
            <a:tailEnd/>
          </a:ln>
        </p:spPr>
      </p:pic>
      <p:pic>
        <p:nvPicPr>
          <p:cNvPr id="25603"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744686" y="1440543"/>
            <a:ext cx="5399314" cy="4876800"/>
          </a:xfrm>
          <a:prstGeom prst="rect">
            <a:avLst/>
          </a:prstGeom>
          <a:noFill/>
          <a:ln w="9525">
            <a:noFill/>
            <a:miter lim="800000"/>
            <a:headEnd/>
            <a:tailEnd/>
          </a:ln>
        </p:spPr>
      </p:pic>
    </p:spTree>
    <p:extLst>
      <p:ext uri="{BB962C8B-B14F-4D97-AF65-F5344CB8AC3E}">
        <p14:creationId xmlns:p14="http://schemas.microsoft.com/office/powerpoint/2010/main" xmlns="" val="2154927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Berberis</a:t>
            </a:r>
            <a:r>
              <a:rPr lang="en-US" i="1" dirty="0" smtClean="0"/>
              <a:t> </a:t>
            </a:r>
            <a:r>
              <a:rPr lang="en-US" i="1" dirty="0" err="1" smtClean="0"/>
              <a:t>thunbergii</a:t>
            </a:r>
            <a:r>
              <a:rPr lang="en-US" i="1" dirty="0" smtClean="0"/>
              <a:t> </a:t>
            </a:r>
            <a:r>
              <a:rPr lang="en-US" dirty="0" smtClean="0"/>
              <a:t>– Japanese barberry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Ecological Threat:</a:t>
            </a:r>
          </a:p>
          <a:p>
            <a:pPr>
              <a:buFont typeface="Arial" pitchFamily="34" charset="0"/>
              <a:buChar char="•"/>
            </a:pPr>
            <a:r>
              <a:rPr lang="en-US" dirty="0" smtClean="0"/>
              <a:t>Japanese barberry forms dense stands in natural habitats including canopy forests, open woodlands, wetlands, pastures, and meadows and alters soil pH, nitrogen levels, and biological activity in the soil.</a:t>
            </a:r>
          </a:p>
          <a:p>
            <a:pPr>
              <a:buFont typeface="Arial" pitchFamily="34" charset="0"/>
              <a:buChar char="•"/>
            </a:pPr>
            <a:r>
              <a:rPr lang="en-US" dirty="0" smtClean="0"/>
              <a:t>Once established, barberry displaces native plants and reduces wildlife habitat and forage.</a:t>
            </a:r>
          </a:p>
          <a:p>
            <a:pPr>
              <a:buFont typeface="Arial" pitchFamily="34" charset="0"/>
              <a:buChar char="•"/>
            </a:pPr>
            <a:r>
              <a:rPr lang="en-US" dirty="0" smtClean="0"/>
              <a:t>White-tailed deer apparently avoid browsing barberry, preferring to feed on native plants, giving barberry a competitive advantage.</a:t>
            </a:r>
          </a:p>
          <a:p>
            <a:pPr>
              <a:buFont typeface="Arial" pitchFamily="34" charset="0"/>
              <a:buChar char="•"/>
            </a:pPr>
            <a:r>
              <a:rPr lang="en-US" dirty="0" smtClean="0"/>
              <a:t>In New Jersey, Japanese barberry has been found to raise soil pH (i.e., make it more basic) and reduce the depth of the litter layer in forests.</a:t>
            </a:r>
            <a:endParaRPr lang="en-US" dirty="0"/>
          </a:p>
        </p:txBody>
      </p:sp>
    </p:spTree>
    <p:extLst>
      <p:ext uri="{BB962C8B-B14F-4D97-AF65-F5344CB8AC3E}">
        <p14:creationId xmlns:p14="http://schemas.microsoft.com/office/powerpoint/2010/main" xmlns="" val="23933417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219200"/>
          </a:xfrm>
        </p:spPr>
        <p:txBody>
          <a:bodyPr>
            <a:normAutofit fontScale="90000"/>
          </a:bodyPr>
          <a:lstStyle/>
          <a:p>
            <a:r>
              <a:rPr lang="en-US" b="1" dirty="0" smtClean="0"/>
              <a:t>Autumn olive</a:t>
            </a:r>
            <a:r>
              <a:rPr lang="en-US" dirty="0" smtClean="0"/>
              <a:t/>
            </a:r>
            <a:br>
              <a:rPr lang="en-US" dirty="0" smtClean="0"/>
            </a:br>
            <a:r>
              <a:rPr lang="en-US" sz="2700" dirty="0" smtClean="0"/>
              <a:t>(</a:t>
            </a:r>
            <a:r>
              <a:rPr lang="en-US" sz="3100" i="1" dirty="0" err="1" smtClean="0"/>
              <a:t>Elaegnus</a:t>
            </a:r>
            <a:r>
              <a:rPr lang="en-US" sz="3100" i="1" dirty="0" smtClean="0"/>
              <a:t> </a:t>
            </a:r>
            <a:r>
              <a:rPr lang="en-US" sz="3100" i="1" dirty="0" err="1"/>
              <a:t>umbellata</a:t>
            </a:r>
            <a:r>
              <a:rPr lang="en-US" sz="3100" i="1" dirty="0"/>
              <a:t> </a:t>
            </a:r>
            <a:r>
              <a:rPr lang="en-US" sz="3100" i="1" dirty="0" smtClean="0"/>
              <a:t/>
            </a:r>
            <a:br>
              <a:rPr lang="en-US" sz="3100" i="1" dirty="0" smtClean="0"/>
            </a:br>
            <a:r>
              <a:rPr lang="en-US" sz="3100" i="1" dirty="0" smtClean="0"/>
              <a:t>var</a:t>
            </a:r>
            <a:r>
              <a:rPr lang="en-US" sz="3100" i="1" dirty="0"/>
              <a:t>. </a:t>
            </a:r>
            <a:r>
              <a:rPr lang="en-US" sz="3100" i="1" dirty="0" err="1" smtClean="0"/>
              <a:t>parvifolia</a:t>
            </a:r>
            <a:r>
              <a:rPr lang="en-US" sz="3100" i="1" dirty="0" smtClean="0"/>
              <a:t>)</a:t>
            </a:r>
            <a:r>
              <a:rPr lang="en-US" sz="3100" dirty="0" smtClean="0"/>
              <a:t/>
            </a:r>
            <a:br>
              <a:rPr lang="en-US" sz="3100" dirty="0" smtClean="0"/>
            </a:br>
            <a:endParaRPr lang="en-US" sz="3100" dirty="0"/>
          </a:p>
        </p:txBody>
      </p:sp>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286250" y="912092"/>
            <a:ext cx="4572000" cy="2528364"/>
          </a:xfrm>
          <a:prstGeom prst="rect">
            <a:avLst/>
          </a:prstGeom>
          <a:noFill/>
          <a:ln w="9525">
            <a:noFill/>
            <a:miter lim="800000"/>
            <a:headEnd/>
            <a:tailEnd/>
          </a:ln>
        </p:spPr>
      </p:pic>
      <p:pic>
        <p:nvPicPr>
          <p:cNvPr id="26628" name="Picture 4"/>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4267200" y="3440456"/>
            <a:ext cx="4591050" cy="3110931"/>
          </a:xfrm>
          <a:prstGeom prst="rect">
            <a:avLst/>
          </a:prstGeom>
          <a:noFill/>
          <a:ln w="9525">
            <a:noFill/>
            <a:miter lim="800000"/>
            <a:headEnd/>
            <a:tailEnd/>
          </a:ln>
        </p:spPr>
      </p:pic>
      <p:pic>
        <p:nvPicPr>
          <p:cNvPr id="1026" name="Picture 2" descr="http://foragersharvest.com/wp-content/uploads/2010/03/Optimized-autumn-olive_fruit3-275x183.jpg"/>
          <p:cNvPicPr>
            <a:picLocks noGrp="1" noChangeAspect="1" noChangeArrowheads="1"/>
          </p:cNvPicPr>
          <p:nvPr>
            <p:ph idx="1"/>
          </p:nvPr>
        </p:nvPicPr>
        <p:blipFill>
          <a:blip r:embed="rId5" cstate="print">
            <a:extLst>
              <a:ext uri="{28A0092B-C50C-407E-A947-70E740481C1C}">
                <a14:useLocalDpi xmlns:a14="http://schemas.microsoft.com/office/drawing/2010/main" xmlns=""/>
              </a:ext>
            </a:extLst>
          </a:blip>
          <a:srcRect/>
          <a:stretch>
            <a:fillRect/>
          </a:stretch>
        </p:blipFill>
        <p:spPr bwMode="auto">
          <a:xfrm>
            <a:off x="228600" y="3440456"/>
            <a:ext cx="4674896" cy="3110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6687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199" y="-95250"/>
            <a:ext cx="8229600" cy="1219200"/>
          </a:xfrm>
        </p:spPr>
        <p:txBody>
          <a:bodyPr>
            <a:normAutofit fontScale="90000"/>
          </a:bodyPr>
          <a:lstStyle/>
          <a:p>
            <a:pPr algn="ctr"/>
            <a:r>
              <a:rPr lang="en-US" sz="5600" b="1" dirty="0" smtClean="0">
                <a:solidFill>
                  <a:schemeClr val="accent2"/>
                </a:solidFill>
              </a:rPr>
              <a:t>What are Invasive Species?</a:t>
            </a:r>
            <a:endParaRPr lang="en-US" sz="5600" b="1" dirty="0">
              <a:solidFill>
                <a:schemeClr val="accent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943600" y="4285534"/>
            <a:ext cx="2914650" cy="2191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200400" y="2521725"/>
            <a:ext cx="2743199" cy="2138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3540" y="1219200"/>
            <a:ext cx="3016860" cy="2048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950847" y="2362201"/>
            <a:ext cx="3229024" cy="2297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3640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Elaegnus</a:t>
            </a:r>
            <a:r>
              <a:rPr lang="en-US" i="1" dirty="0" smtClean="0"/>
              <a:t> </a:t>
            </a:r>
            <a:r>
              <a:rPr lang="en-US" i="1" dirty="0" err="1" smtClean="0"/>
              <a:t>umbellata</a:t>
            </a:r>
            <a:r>
              <a:rPr lang="en-US" i="1" dirty="0" smtClean="0"/>
              <a:t> var. </a:t>
            </a:r>
            <a:r>
              <a:rPr lang="en-US" i="1" dirty="0" err="1" smtClean="0"/>
              <a:t>parvifolia</a:t>
            </a:r>
            <a:r>
              <a:rPr lang="en-US" i="1" dirty="0" smtClean="0"/>
              <a:t> </a:t>
            </a:r>
            <a:r>
              <a:rPr lang="en-US" dirty="0" smtClean="0"/>
              <a:t>– Autumn olive</a:t>
            </a:r>
            <a:endParaRPr lang="en-US" dirty="0"/>
          </a:p>
        </p:txBody>
      </p:sp>
      <p:sp>
        <p:nvSpPr>
          <p:cNvPr id="3" name="Content Placeholder 2"/>
          <p:cNvSpPr>
            <a:spLocks noGrp="1"/>
          </p:cNvSpPr>
          <p:nvPr>
            <p:ph idx="1"/>
          </p:nvPr>
        </p:nvSpPr>
        <p:spPr/>
        <p:txBody>
          <a:bodyPr>
            <a:normAutofit fontScale="92500"/>
          </a:bodyPr>
          <a:lstStyle/>
          <a:p>
            <a:r>
              <a:rPr lang="en-US" dirty="0" smtClean="0"/>
              <a:t>Ecological Threat:</a:t>
            </a:r>
          </a:p>
          <a:p>
            <a:pPr>
              <a:buFont typeface="Arial" pitchFamily="34" charset="0"/>
              <a:buChar char="•"/>
            </a:pPr>
            <a:r>
              <a:rPr lang="en-US" dirty="0" smtClean="0"/>
              <a:t>Olive can outcompete native vegetation, interfere with natural plant succession and nutrient cycling, and tax water reserves.</a:t>
            </a:r>
          </a:p>
          <a:p>
            <a:pPr>
              <a:buFont typeface="Arial" pitchFamily="34" charset="0"/>
              <a:buChar char="•"/>
            </a:pPr>
            <a:r>
              <a:rPr lang="en-US" dirty="0" smtClean="0"/>
              <a:t>Because olive is capable of fixing nitrogen in its roots, it can grow on bare, mineral substrates and dominate riparian vegetation where </a:t>
            </a:r>
            <a:r>
              <a:rPr lang="en-US" dirty="0" err="1" smtClean="0"/>
              <a:t>overstory</a:t>
            </a:r>
            <a:r>
              <a:rPr lang="en-US" dirty="0" smtClean="0"/>
              <a:t> cottonwoods have died.</a:t>
            </a:r>
          </a:p>
          <a:p>
            <a:pPr>
              <a:buFont typeface="Arial" pitchFamily="34" charset="0"/>
              <a:buChar char="•"/>
            </a:pPr>
            <a:r>
              <a:rPr lang="en-US" dirty="0" smtClean="0"/>
              <a:t>Although olive provides a plentiful source of edible fruits for birds, ecologists have found that bird species richness is actually higher in riparian areas dominated by native vegetation.</a:t>
            </a:r>
            <a:endParaRPr lang="en-US" dirty="0"/>
          </a:p>
        </p:txBody>
      </p:sp>
    </p:spTree>
    <p:extLst>
      <p:ext uri="{BB962C8B-B14F-4D97-AF65-F5344CB8AC3E}">
        <p14:creationId xmlns:p14="http://schemas.microsoft.com/office/powerpoint/2010/main" xmlns="" val="3175259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81000"/>
            <a:ext cx="8229600" cy="1219200"/>
          </a:xfrm>
        </p:spPr>
        <p:txBody>
          <a:bodyPr>
            <a:normAutofit fontScale="90000"/>
          </a:bodyPr>
          <a:lstStyle/>
          <a:p>
            <a:r>
              <a:rPr lang="en-US" b="1" dirty="0" smtClean="0"/>
              <a:t>Japanese </a:t>
            </a:r>
            <a:r>
              <a:rPr lang="en-US" b="1" dirty="0" err="1" smtClean="0"/>
              <a:t>Stiltgrass</a:t>
            </a:r>
            <a:r>
              <a:rPr lang="en-US" b="1" dirty="0" smtClean="0"/>
              <a:t> </a:t>
            </a:r>
            <a:r>
              <a:rPr lang="en-US" sz="3100" dirty="0" smtClean="0"/>
              <a:t>(</a:t>
            </a:r>
            <a:r>
              <a:rPr lang="en-US" sz="3100" i="1" dirty="0" err="1" smtClean="0"/>
              <a:t>Microstegium</a:t>
            </a:r>
            <a:r>
              <a:rPr lang="en-US" sz="3100" i="1" dirty="0" smtClean="0"/>
              <a:t> </a:t>
            </a:r>
            <a:r>
              <a:rPr lang="en-US" sz="3100" i="1" dirty="0" err="1" smtClean="0"/>
              <a:t>vimineum</a:t>
            </a:r>
            <a:r>
              <a:rPr lang="en-US" sz="3100" i="1" dirty="0" smtClean="0"/>
              <a:t>) </a:t>
            </a:r>
            <a:r>
              <a:rPr lang="en-US" dirty="0" smtClean="0"/>
              <a:t/>
            </a:r>
            <a:br>
              <a:rPr lang="en-US" dirty="0" smtClean="0"/>
            </a:br>
            <a:endParaRPr lang="en-US" dirty="0"/>
          </a:p>
        </p:txBody>
      </p:sp>
      <p:pic>
        <p:nvPicPr>
          <p:cNvPr id="276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a:ext>
            </a:extLst>
          </a:blip>
          <a:srcRect/>
          <a:stretch>
            <a:fillRect/>
          </a:stretch>
        </p:blipFill>
        <p:spPr bwMode="auto">
          <a:xfrm>
            <a:off x="381000" y="1286830"/>
            <a:ext cx="3429000" cy="5357813"/>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191000" y="2159226"/>
            <a:ext cx="4419600" cy="3613023"/>
          </a:xfrm>
          <a:prstGeom prst="rect">
            <a:avLst/>
          </a:prstGeom>
          <a:noFill/>
          <a:ln w="9525">
            <a:noFill/>
            <a:miter lim="800000"/>
            <a:headEnd/>
            <a:tailEnd/>
          </a:ln>
        </p:spPr>
      </p:pic>
    </p:spTree>
    <p:extLst>
      <p:ext uri="{BB962C8B-B14F-4D97-AF65-F5344CB8AC3E}">
        <p14:creationId xmlns:p14="http://schemas.microsoft.com/office/powerpoint/2010/main" xmlns="" val="1172127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Microstegium</a:t>
            </a:r>
            <a:r>
              <a:rPr lang="en-US" i="1" dirty="0" smtClean="0"/>
              <a:t> </a:t>
            </a:r>
            <a:r>
              <a:rPr lang="en-US" i="1" dirty="0" err="1" smtClean="0"/>
              <a:t>vimineum</a:t>
            </a:r>
            <a:r>
              <a:rPr lang="en-US" i="1" dirty="0" smtClean="0"/>
              <a:t> </a:t>
            </a:r>
            <a:r>
              <a:rPr lang="en-US" dirty="0" smtClean="0"/>
              <a:t>– Japanese Stiltgrass</a:t>
            </a:r>
            <a:endParaRPr lang="en-US" dirty="0"/>
          </a:p>
        </p:txBody>
      </p:sp>
      <p:sp>
        <p:nvSpPr>
          <p:cNvPr id="3" name="Content Placeholder 2"/>
          <p:cNvSpPr>
            <a:spLocks noGrp="1"/>
          </p:cNvSpPr>
          <p:nvPr>
            <p:ph idx="1"/>
          </p:nvPr>
        </p:nvSpPr>
        <p:spPr/>
        <p:txBody>
          <a:bodyPr>
            <a:normAutofit lnSpcReduction="10000"/>
          </a:bodyPr>
          <a:lstStyle/>
          <a:p>
            <a:r>
              <a:rPr lang="en-US" dirty="0" smtClean="0"/>
              <a:t>Ecological Threat:</a:t>
            </a:r>
          </a:p>
          <a:p>
            <a:pPr>
              <a:buFont typeface="Arial" pitchFamily="34" charset="0"/>
              <a:buChar char="•"/>
            </a:pPr>
            <a:r>
              <a:rPr lang="en-US" dirty="0" smtClean="0"/>
              <a:t>Forms extensive patches, displacing native species that are not able to compete with it.</a:t>
            </a:r>
          </a:p>
          <a:p>
            <a:pPr>
              <a:buFont typeface="Arial" pitchFamily="34" charset="0"/>
              <a:buChar char="•"/>
            </a:pPr>
            <a:r>
              <a:rPr lang="en-US" dirty="0" smtClean="0"/>
              <a:t>White-tail deer may facilitate its invasion by feeding on native plant species and avoiding stiltgrass.</a:t>
            </a:r>
          </a:p>
          <a:p>
            <a:pPr>
              <a:buFont typeface="Arial" pitchFamily="34" charset="0"/>
              <a:buChar char="•"/>
            </a:pPr>
            <a:r>
              <a:rPr lang="en-US" dirty="0" smtClean="0"/>
              <a:t>Japanese stiltgrass may impact other plants by changing soil chemistry and shading other plants.</a:t>
            </a:r>
          </a:p>
          <a:p>
            <a:pPr>
              <a:buFont typeface="Arial" pitchFamily="34" charset="0"/>
              <a:buChar char="•"/>
            </a:pPr>
            <a:r>
              <a:rPr lang="en-US" dirty="0" smtClean="0"/>
              <a:t>Further investigation is needed to study the potential impacts of stiltgrass on Northern Pearly Eye  and possibly other butterflies or other insects that utilize stiltgrass as an alternative host plant.</a:t>
            </a:r>
            <a:endParaRPr lang="en-US" dirty="0"/>
          </a:p>
        </p:txBody>
      </p:sp>
    </p:spTree>
    <p:extLst>
      <p:ext uri="{BB962C8B-B14F-4D97-AF65-F5344CB8AC3E}">
        <p14:creationId xmlns:p14="http://schemas.microsoft.com/office/powerpoint/2010/main" xmlns="" val="6917037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8229600" cy="1219200"/>
          </a:xfrm>
        </p:spPr>
        <p:txBody>
          <a:bodyPr>
            <a:normAutofit fontScale="90000"/>
          </a:bodyPr>
          <a:lstStyle/>
          <a:p>
            <a:pPr algn="ctr"/>
            <a:r>
              <a:rPr lang="en-US" b="1" dirty="0" smtClean="0"/>
              <a:t>Eurasian Water </a:t>
            </a:r>
            <a:r>
              <a:rPr lang="en-US" b="1" dirty="0"/>
              <a:t>Milfoil  </a:t>
            </a:r>
            <a:r>
              <a:rPr lang="en-US" dirty="0"/>
              <a:t/>
            </a:r>
            <a:br>
              <a:rPr lang="en-US" dirty="0"/>
            </a:br>
            <a:r>
              <a:rPr lang="en-US" sz="3600" dirty="0"/>
              <a:t>(</a:t>
            </a:r>
            <a:r>
              <a:rPr lang="en-US" sz="3600" i="1" dirty="0" err="1"/>
              <a:t>Myriophyllum</a:t>
            </a:r>
            <a:r>
              <a:rPr lang="en-US" sz="3600" i="1" dirty="0"/>
              <a:t> </a:t>
            </a:r>
            <a:r>
              <a:rPr lang="en-US" sz="3600" i="1" dirty="0" err="1"/>
              <a:t>spicatum</a:t>
            </a:r>
            <a:r>
              <a:rPr lang="en-US" sz="3600" dirty="0"/>
              <a:t>)</a:t>
            </a:r>
          </a:p>
        </p:txBody>
      </p:sp>
      <p:pic>
        <p:nvPicPr>
          <p:cNvPr id="2050" name="Picture 2" descr="http://t0.gstatic.com/images?q=tbn:ANd9GcThp35eDHt1zn8K90I_WdMSoTIBH-Qqj5ZG2GbU7FNkpUSuYOKc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81000" y="1752600"/>
            <a:ext cx="4114800" cy="342900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1.gstatic.com/images?q=tbn:ANd9GcR0exWMkbvZuAurWEmyzku39QXbhiED2m9AJ3j5QMYWglgALWBKkcGQyo5I"/>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95800" y="2514600"/>
            <a:ext cx="4419600" cy="22464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8671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a:bodyPr>
          <a:lstStyle/>
          <a:p>
            <a:r>
              <a:rPr lang="en-US" b="1" dirty="0" smtClean="0"/>
              <a:t>Emerald ash borer </a:t>
            </a:r>
            <a:r>
              <a:rPr lang="en-US" sz="3100" i="1" dirty="0" smtClean="0"/>
              <a:t>(</a:t>
            </a:r>
            <a:r>
              <a:rPr lang="en-US" sz="3100" i="1" dirty="0" err="1" smtClean="0"/>
              <a:t>Agrilus</a:t>
            </a:r>
            <a:r>
              <a:rPr lang="en-US" sz="3100" i="1" dirty="0" smtClean="0"/>
              <a:t> </a:t>
            </a:r>
            <a:r>
              <a:rPr lang="en-US" sz="3100" i="1" dirty="0" err="1" smtClean="0"/>
              <a:t>planipennis</a:t>
            </a:r>
            <a:r>
              <a:rPr lang="en-US" sz="3100" i="1" dirty="0" smtClean="0"/>
              <a:t>)</a:t>
            </a:r>
            <a:r>
              <a:rPr lang="en-US" sz="3100" dirty="0" smtClean="0"/>
              <a:t/>
            </a:r>
            <a:br>
              <a:rPr lang="en-US" sz="3100" dirty="0" smtClean="0"/>
            </a:br>
            <a:endParaRPr lang="en-US" sz="3100" dirty="0"/>
          </a:p>
        </p:txBody>
      </p:sp>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a:ext>
            </a:extLst>
          </a:blip>
          <a:srcRect/>
          <a:stretch>
            <a:fillRect/>
          </a:stretch>
        </p:blipFill>
        <p:spPr bwMode="auto">
          <a:xfrm>
            <a:off x="5010150" y="1414680"/>
            <a:ext cx="3924300" cy="4630674"/>
          </a:xfrm>
          <a:prstGeom prst="rect">
            <a:avLst/>
          </a:prstGeom>
          <a:noFill/>
          <a:ln w="9525">
            <a:noFill/>
            <a:miter lim="800000"/>
            <a:headEnd/>
            <a:tailEnd/>
          </a:ln>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7650" y="2991664"/>
            <a:ext cx="4781550" cy="3584369"/>
          </a:xfrm>
          <a:prstGeom prst="rect">
            <a:avLst/>
          </a:prstGeom>
          <a:noFill/>
          <a:ln w="9525">
            <a:noFill/>
            <a:miter lim="800000"/>
            <a:headEnd/>
            <a:tailEnd/>
          </a:ln>
        </p:spPr>
      </p:pic>
      <p:pic>
        <p:nvPicPr>
          <p:cNvPr id="1030" name="Picture 6"/>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b="7459"/>
          <a:stretch/>
        </p:blipFill>
        <p:spPr bwMode="auto">
          <a:xfrm>
            <a:off x="247650" y="1143001"/>
            <a:ext cx="4781550" cy="2952750"/>
          </a:xfrm>
          <a:prstGeom prst="rect">
            <a:avLst/>
          </a:prstGeom>
          <a:noFill/>
          <a:ln w="9525">
            <a:noFill/>
            <a:miter lim="800000"/>
            <a:headEnd/>
            <a:tailEnd/>
          </a:ln>
        </p:spPr>
      </p:pic>
    </p:spTree>
    <p:extLst>
      <p:ext uri="{BB962C8B-B14F-4D97-AF65-F5344CB8AC3E}">
        <p14:creationId xmlns:p14="http://schemas.microsoft.com/office/powerpoint/2010/main" xmlns="" val="4038180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Emerald ash borer (EAB), </a:t>
            </a:r>
            <a:r>
              <a:rPr lang="en-US" i="1" dirty="0" err="1" smtClean="0"/>
              <a:t>Agrilus</a:t>
            </a:r>
            <a:r>
              <a:rPr lang="en-US" i="1" dirty="0" smtClean="0"/>
              <a:t> </a:t>
            </a:r>
            <a:r>
              <a:rPr lang="en-US" i="1" dirty="0" err="1" smtClean="0"/>
              <a:t>planipennis</a:t>
            </a:r>
            <a:endParaRPr lang="en-US" dirty="0"/>
          </a:p>
        </p:txBody>
      </p:sp>
      <p:sp>
        <p:nvSpPr>
          <p:cNvPr id="3" name="Content Placeholder 2"/>
          <p:cNvSpPr>
            <a:spLocks noGrp="1"/>
          </p:cNvSpPr>
          <p:nvPr>
            <p:ph idx="1"/>
          </p:nvPr>
        </p:nvSpPr>
        <p:spPr/>
        <p:txBody>
          <a:bodyPr/>
          <a:lstStyle/>
          <a:p>
            <a:r>
              <a:rPr lang="en-US" dirty="0" smtClean="0"/>
              <a:t>Ecological Threat</a:t>
            </a:r>
          </a:p>
          <a:p>
            <a:pPr>
              <a:buFont typeface="Arial" pitchFamily="34" charset="0"/>
              <a:buChar char="•"/>
            </a:pPr>
            <a:r>
              <a:rPr lang="en-US" dirty="0" smtClean="0"/>
              <a:t>All ash species in WV are attacked, including white, green black and blue ash. Mountain ash (</a:t>
            </a:r>
            <a:r>
              <a:rPr lang="en-US" i="1" dirty="0" err="1" smtClean="0"/>
              <a:t>Sorbus</a:t>
            </a:r>
            <a:r>
              <a:rPr lang="en-US" dirty="0" smtClean="0"/>
              <a:t> spp.), not a true ash, is unaffected.</a:t>
            </a:r>
          </a:p>
          <a:p>
            <a:pPr>
              <a:buFont typeface="Arial" pitchFamily="34" charset="0"/>
              <a:buChar char="•"/>
            </a:pPr>
            <a:r>
              <a:rPr lang="en-US" dirty="0" smtClean="0"/>
              <a:t>Emerald ash borer is a slow-moving insect, dispersing just one-half to two miles annually on its own. However, this rate of dispersal can be greatly accelerated by humans transporting ash firewood, nursery stock and other wood products long distances.</a:t>
            </a:r>
            <a:endParaRPr lang="en-US" dirty="0"/>
          </a:p>
        </p:txBody>
      </p:sp>
    </p:spTree>
    <p:extLst>
      <p:ext uri="{BB962C8B-B14F-4D97-AF65-F5344CB8AC3E}">
        <p14:creationId xmlns:p14="http://schemas.microsoft.com/office/powerpoint/2010/main" xmlns="" val="41781904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Hemlock Wooly </a:t>
            </a:r>
            <a:r>
              <a:rPr lang="en-US" dirty="0" err="1" smtClean="0"/>
              <a:t>Adelgid</a:t>
            </a:r>
            <a:r>
              <a:rPr lang="en-US" dirty="0" smtClean="0"/>
              <a:t> - (</a:t>
            </a:r>
            <a:r>
              <a:rPr lang="en-US" i="1" dirty="0" err="1" smtClean="0"/>
              <a:t>Adelges</a:t>
            </a:r>
            <a:r>
              <a:rPr lang="en-US" i="1" dirty="0" smtClean="0"/>
              <a:t> </a:t>
            </a:r>
            <a:r>
              <a:rPr lang="en-US" i="1" dirty="0" err="1" smtClean="0"/>
              <a:t>tsugae</a:t>
            </a:r>
            <a:r>
              <a:rPr lang="en-US" dirty="0" smtClean="0"/>
              <a:t>)</a:t>
            </a:r>
          </a:p>
          <a:p>
            <a:pPr>
              <a:buFont typeface="Arial" pitchFamily="34" charset="0"/>
              <a:buChar char="•"/>
            </a:pPr>
            <a:r>
              <a:rPr lang="en-US" dirty="0" smtClean="0"/>
              <a:t>Small, </a:t>
            </a:r>
            <a:r>
              <a:rPr lang="en-US" dirty="0" err="1" smtClean="0"/>
              <a:t>aphidlike</a:t>
            </a:r>
            <a:r>
              <a:rPr lang="en-US" dirty="0" smtClean="0"/>
              <a:t> insect that threatens the health and sustainability of eastern hemlock (</a:t>
            </a:r>
            <a:r>
              <a:rPr lang="en-US" i="1" dirty="0" err="1" smtClean="0"/>
              <a:t>Tsuga</a:t>
            </a:r>
            <a:r>
              <a:rPr lang="en-US" i="1" dirty="0" smtClean="0"/>
              <a:t> </a:t>
            </a:r>
            <a:r>
              <a:rPr lang="en-US" i="1" dirty="0" err="1" smtClean="0"/>
              <a:t>canadensis</a:t>
            </a:r>
            <a:r>
              <a:rPr lang="en-US" dirty="0" smtClean="0"/>
              <a:t>) and Carolina hemlock (</a:t>
            </a:r>
            <a:r>
              <a:rPr lang="en-US" i="1" dirty="0" err="1" smtClean="0"/>
              <a:t>Tsuga</a:t>
            </a:r>
            <a:r>
              <a:rPr lang="en-US" i="1" dirty="0" smtClean="0"/>
              <a:t> </a:t>
            </a:r>
            <a:r>
              <a:rPr lang="en-US" i="1" dirty="0" err="1" smtClean="0"/>
              <a:t>caroliniana</a:t>
            </a:r>
            <a:r>
              <a:rPr lang="en-US" dirty="0" smtClean="0"/>
              <a:t>).</a:t>
            </a:r>
          </a:p>
          <a:p>
            <a:pPr>
              <a:buFont typeface="Arial" pitchFamily="34" charset="0"/>
              <a:buChar char="•"/>
            </a:pPr>
            <a:r>
              <a:rPr lang="en-US" dirty="0" smtClean="0"/>
              <a:t>First reported in the Eastern United States in 1951 near Richmond, Virginia.</a:t>
            </a:r>
          </a:p>
          <a:p>
            <a:pPr>
              <a:buFont typeface="Arial" pitchFamily="34" charset="0"/>
              <a:buChar char="•"/>
            </a:pPr>
            <a:r>
              <a:rPr lang="en-US" dirty="0" smtClean="0"/>
              <a:t>Hemlock decline and mortality typically occur within 4 to 10 years.</a:t>
            </a:r>
          </a:p>
          <a:p>
            <a:pPr>
              <a:buFont typeface="Arial" pitchFamily="34" charset="0"/>
              <a:buChar char="•"/>
            </a:pPr>
            <a:r>
              <a:rPr lang="en-US" dirty="0" smtClean="0"/>
              <a:t>The hemlock woolly </a:t>
            </a:r>
            <a:r>
              <a:rPr lang="en-US" dirty="0" err="1" smtClean="0"/>
              <a:t>adelgid</a:t>
            </a:r>
            <a:r>
              <a:rPr lang="en-US" dirty="0" smtClean="0"/>
              <a:t> is tiny, less than 1/16-inch (1.5-mm) long, and varies from dark reddish-brown to purplish-black in color. </a:t>
            </a:r>
          </a:p>
          <a:p>
            <a:pPr>
              <a:buFont typeface="Arial" pitchFamily="34" charset="0"/>
              <a:buChar char="•"/>
            </a:pPr>
            <a:r>
              <a:rPr lang="en-US" dirty="0" smtClean="0"/>
              <a:t>it produces a covering of wool-like wax </a:t>
            </a:r>
            <a:r>
              <a:rPr lang="en-US" dirty="0" err="1" smtClean="0"/>
              <a:t>fi</a:t>
            </a:r>
            <a:r>
              <a:rPr lang="en-US" dirty="0" smtClean="0"/>
              <a:t> laments to protect itself and its eggs from natural enemies and prevent them from drying out.</a:t>
            </a:r>
            <a:endParaRPr lang="en-US" dirty="0"/>
          </a:p>
        </p:txBody>
      </p:sp>
    </p:spTree>
    <p:extLst>
      <p:ext uri="{BB962C8B-B14F-4D97-AF65-F5344CB8AC3E}">
        <p14:creationId xmlns:p14="http://schemas.microsoft.com/office/powerpoint/2010/main" xmlns="" val="15034243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219200"/>
          </a:xfrm>
        </p:spPr>
        <p:txBody>
          <a:bodyPr>
            <a:normAutofit fontScale="90000"/>
          </a:bodyPr>
          <a:lstStyle/>
          <a:p>
            <a:r>
              <a:rPr lang="en-US" b="1" dirty="0" smtClean="0"/>
              <a:t>Hemlock Wooly </a:t>
            </a:r>
            <a:r>
              <a:rPr lang="en-US" b="1" dirty="0" err="1" smtClean="0"/>
              <a:t>Adelgid</a:t>
            </a:r>
            <a:r>
              <a:rPr lang="en-US" b="1" dirty="0" smtClean="0"/>
              <a:t> </a:t>
            </a:r>
            <a:r>
              <a:rPr lang="en-US" dirty="0" smtClean="0"/>
              <a:t/>
            </a:r>
            <a:br>
              <a:rPr lang="en-US" dirty="0" smtClean="0"/>
            </a:br>
            <a:r>
              <a:rPr lang="en-US" sz="3100" dirty="0" smtClean="0"/>
              <a:t>(</a:t>
            </a:r>
            <a:r>
              <a:rPr lang="en-US" sz="3100" i="1" dirty="0" err="1" smtClean="0"/>
              <a:t>Adelges</a:t>
            </a:r>
            <a:r>
              <a:rPr lang="en-US" sz="3100" i="1" dirty="0" smtClean="0"/>
              <a:t> </a:t>
            </a:r>
            <a:r>
              <a:rPr lang="en-US" sz="3100" i="1" dirty="0" err="1" smtClean="0"/>
              <a:t>tsugae</a:t>
            </a:r>
            <a:r>
              <a:rPr lang="en-US" sz="3100" dirty="0" smtClean="0"/>
              <a:t>)</a:t>
            </a:r>
            <a:r>
              <a:rPr lang="en-US" dirty="0" smtClean="0"/>
              <a:t/>
            </a:r>
            <a:br>
              <a:rPr lang="en-US" dirty="0" smtClean="0"/>
            </a:b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a:ext>
            </a:extLst>
          </a:blip>
          <a:srcRect/>
          <a:stretch>
            <a:fillRect/>
          </a:stretch>
        </p:blipFill>
        <p:spPr bwMode="auto">
          <a:xfrm>
            <a:off x="159656" y="2749189"/>
            <a:ext cx="5505400" cy="410881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665055" y="934866"/>
            <a:ext cx="3478945" cy="3248821"/>
          </a:xfrm>
          <a:prstGeom prst="rect">
            <a:avLst/>
          </a:prstGeom>
          <a:noFill/>
          <a:ln w="9525">
            <a:noFill/>
            <a:miter lim="800000"/>
            <a:headEnd/>
            <a:tailEnd/>
          </a:ln>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65056" y="3524250"/>
            <a:ext cx="3478944" cy="3352799"/>
          </a:xfrm>
          <a:prstGeom prst="rect">
            <a:avLst/>
          </a:prstGeom>
          <a:noFill/>
          <a:ln w="9525">
            <a:noFill/>
            <a:miter lim="800000"/>
            <a:headEnd/>
            <a:tailEnd/>
          </a:ln>
        </p:spPr>
      </p:pic>
    </p:spTree>
    <p:extLst>
      <p:ext uri="{BB962C8B-B14F-4D97-AF65-F5344CB8AC3E}">
        <p14:creationId xmlns:p14="http://schemas.microsoft.com/office/powerpoint/2010/main" xmlns="" val="1362857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Hemlock Wooly </a:t>
            </a:r>
            <a:r>
              <a:rPr lang="en-US" dirty="0" err="1" smtClean="0"/>
              <a:t>Adelgid</a:t>
            </a:r>
            <a:r>
              <a:rPr lang="en-US" dirty="0" smtClean="0"/>
              <a:t> - (</a:t>
            </a:r>
            <a:r>
              <a:rPr lang="en-US" i="1" dirty="0" err="1" smtClean="0"/>
              <a:t>Adelges</a:t>
            </a:r>
            <a:r>
              <a:rPr lang="en-US" i="1" dirty="0" smtClean="0"/>
              <a:t> </a:t>
            </a:r>
            <a:r>
              <a:rPr lang="en-US" i="1" dirty="0" err="1" smtClean="0"/>
              <a:t>tsugae</a:t>
            </a:r>
            <a:r>
              <a:rPr lang="en-US" dirty="0" smtClean="0"/>
              <a:t>)</a:t>
            </a:r>
            <a:endParaRPr lang="en-US" dirty="0"/>
          </a:p>
        </p:txBody>
      </p:sp>
      <p:sp>
        <p:nvSpPr>
          <p:cNvPr id="3" name="Content Placeholder 2"/>
          <p:cNvSpPr>
            <a:spLocks noGrp="1"/>
          </p:cNvSpPr>
          <p:nvPr>
            <p:ph idx="1"/>
          </p:nvPr>
        </p:nvSpPr>
        <p:spPr/>
        <p:txBody>
          <a:bodyPr/>
          <a:lstStyle/>
          <a:p>
            <a:r>
              <a:rPr lang="en-US" dirty="0" smtClean="0"/>
              <a:t>Ecological Threat</a:t>
            </a:r>
          </a:p>
          <a:p>
            <a:pPr>
              <a:buFont typeface="Arial" pitchFamily="34" charset="0"/>
              <a:buChar char="•"/>
            </a:pPr>
            <a:r>
              <a:rPr lang="en-US" dirty="0" smtClean="0"/>
              <a:t>Ecosystem services derived from hemlock forests include the protection of riparian habitat supporting coldwater species such as trout, the aesthetic value of old growth hemlock stands,, and the aesthetic value.</a:t>
            </a:r>
          </a:p>
          <a:p>
            <a:pPr>
              <a:buFont typeface="Arial" pitchFamily="34" charset="0"/>
              <a:buChar char="•"/>
            </a:pPr>
            <a:r>
              <a:rPr lang="en-US" dirty="0" smtClean="0"/>
              <a:t>Creates tree gaps that are potentially invaded by plant NNIS.</a:t>
            </a:r>
          </a:p>
          <a:p>
            <a:pPr>
              <a:buFont typeface="Arial" pitchFamily="34" charset="0"/>
              <a:buChar char="•"/>
            </a:pPr>
            <a:r>
              <a:rPr lang="en-US" dirty="0" smtClean="0"/>
              <a:t>Loss of habitat for a number of migratory birds including Black-</a:t>
            </a:r>
            <a:r>
              <a:rPr lang="en-US" dirty="0" err="1" smtClean="0"/>
              <a:t>throtated</a:t>
            </a:r>
            <a:r>
              <a:rPr lang="en-US" dirty="0" smtClean="0"/>
              <a:t> green warbler.</a:t>
            </a:r>
          </a:p>
          <a:p>
            <a:pPr>
              <a:buFont typeface="Arial" pitchFamily="34" charset="0"/>
              <a:buChar char="•"/>
            </a:pPr>
            <a:r>
              <a:rPr lang="en-US" dirty="0" smtClean="0"/>
              <a:t>Loss of tourism revenue?</a:t>
            </a:r>
            <a:endParaRPr lang="en-US" dirty="0"/>
          </a:p>
        </p:txBody>
      </p:sp>
    </p:spTree>
    <p:extLst>
      <p:ext uri="{BB962C8B-B14F-4D97-AF65-F5344CB8AC3E}">
        <p14:creationId xmlns:p14="http://schemas.microsoft.com/office/powerpoint/2010/main" xmlns="" val="7066719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Asian Long horned beetle – (</a:t>
            </a:r>
            <a:r>
              <a:rPr lang="en-US" i="1" dirty="0" err="1" smtClean="0"/>
              <a:t>Anoplophora</a:t>
            </a:r>
            <a:r>
              <a:rPr lang="en-US" i="1" dirty="0" smtClean="0"/>
              <a:t> </a:t>
            </a:r>
            <a:r>
              <a:rPr lang="en-US" i="1" dirty="0" err="1" smtClean="0"/>
              <a:t>glabripennis</a:t>
            </a:r>
            <a:r>
              <a:rPr lang="en-US" dirty="0" smtClean="0"/>
              <a:t>)</a:t>
            </a:r>
          </a:p>
          <a:p>
            <a:pPr>
              <a:buFont typeface="Arial" pitchFamily="34" charset="0"/>
              <a:buChar char="•"/>
            </a:pPr>
            <a:r>
              <a:rPr lang="en-US" dirty="0" smtClean="0"/>
              <a:t>A large black insect, with white spots dashed irregularly on its wing covers. Adults are typically 1–1.5 inches (2.5–3.8 cm) long.</a:t>
            </a:r>
          </a:p>
          <a:p>
            <a:pPr>
              <a:buFont typeface="Arial" pitchFamily="34" charset="0"/>
              <a:buChar char="•"/>
            </a:pPr>
            <a:r>
              <a:rPr lang="en-US" dirty="0" smtClean="0"/>
              <a:t>Trees favored by the Asian </a:t>
            </a:r>
            <a:r>
              <a:rPr lang="en-US" dirty="0" err="1" smtClean="0"/>
              <a:t>Longhorned</a:t>
            </a:r>
            <a:r>
              <a:rPr lang="en-US" dirty="0" smtClean="0"/>
              <a:t> Beetle are predominantly maples, but infestations have also been discovered in </a:t>
            </a:r>
            <a:r>
              <a:rPr lang="en-US" dirty="0" err="1" smtClean="0"/>
              <a:t>horsechestnuts</a:t>
            </a:r>
            <a:r>
              <a:rPr lang="en-US" dirty="0" smtClean="0"/>
              <a:t>, poplars, willows, elms, mulberries and black locusts.</a:t>
            </a:r>
          </a:p>
          <a:p>
            <a:pPr>
              <a:buFont typeface="Arial" pitchFamily="34" charset="0"/>
              <a:buChar char="•"/>
            </a:pPr>
            <a:r>
              <a:rPr lang="en-US" dirty="0" smtClean="0"/>
              <a:t>Infestations have been discovered in Brooklyn and Amityville, New York, and in Chicago, Illinois.</a:t>
            </a:r>
          </a:p>
          <a:p>
            <a:pPr>
              <a:buFont typeface="Arial" pitchFamily="34" charset="0"/>
              <a:buChar char="•"/>
            </a:pPr>
            <a:r>
              <a:rPr lang="en-US" dirty="0" smtClean="0"/>
              <a:t>In all cases of infestation, the affected trees are cut down and the wood destroyed.</a:t>
            </a:r>
            <a:endParaRPr lang="en-US" dirty="0"/>
          </a:p>
        </p:txBody>
      </p:sp>
    </p:spTree>
    <p:extLst>
      <p:ext uri="{BB962C8B-B14F-4D97-AF65-F5344CB8AC3E}">
        <p14:creationId xmlns:p14="http://schemas.microsoft.com/office/powerpoint/2010/main" xmlns="" val="14954611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486400"/>
          </a:xfrm>
        </p:spPr>
        <p:txBody>
          <a:bodyPr>
            <a:normAutofit/>
          </a:bodyPr>
          <a:lstStyle/>
          <a:p>
            <a:pPr marL="0" indent="0">
              <a:buNone/>
            </a:pPr>
            <a:r>
              <a:rPr lang="en-US" sz="4000" dirty="0" smtClean="0">
                <a:solidFill>
                  <a:schemeClr val="accent2"/>
                </a:solidFill>
              </a:rPr>
              <a:t>Are all non native species invasive?</a:t>
            </a:r>
            <a:endParaRPr lang="en-US" sz="4000" dirty="0">
              <a:solidFill>
                <a:schemeClr val="accent2"/>
              </a:solidFill>
            </a:endParaRPr>
          </a:p>
        </p:txBody>
      </p:sp>
      <p:sp>
        <p:nvSpPr>
          <p:cNvPr id="3" name="Title 2"/>
          <p:cNvSpPr>
            <a:spLocks noGrp="1"/>
          </p:cNvSpPr>
          <p:nvPr>
            <p:ph type="title"/>
          </p:nvPr>
        </p:nvSpPr>
        <p:spPr>
          <a:xfrm flipV="1">
            <a:off x="457200" y="0"/>
            <a:ext cx="8229600" cy="152400"/>
          </a:xfrm>
        </p:spPr>
        <p:txBody>
          <a:bodyPr>
            <a:normAutofit fontScale="90000"/>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a:ext>
            </a:extLst>
          </a:blip>
          <a:stretch>
            <a:fillRect/>
          </a:stretch>
        </p:blipFill>
        <p:spPr bwMode="auto">
          <a:xfrm>
            <a:off x="1181415" y="1924050"/>
            <a:ext cx="6781170" cy="3816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0220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35" y="1752600"/>
            <a:ext cx="6629400" cy="609600"/>
          </a:xfrm>
        </p:spPr>
        <p:txBody>
          <a:bodyPr>
            <a:normAutofit fontScale="90000"/>
          </a:bodyPr>
          <a:lstStyle/>
          <a:p>
            <a:r>
              <a:rPr lang="en-US" b="1" dirty="0" smtClean="0"/>
              <a:t>Asian Long horned beetle </a:t>
            </a:r>
            <a:r>
              <a:rPr lang="en-US" dirty="0" smtClean="0"/>
              <a:t>– </a:t>
            </a:r>
            <a:r>
              <a:rPr lang="en-US" sz="3100" dirty="0" smtClean="0"/>
              <a:t>(</a:t>
            </a:r>
            <a:r>
              <a:rPr lang="en-US" sz="3100" i="1" dirty="0" err="1" smtClean="0"/>
              <a:t>Anoplophora</a:t>
            </a:r>
            <a:r>
              <a:rPr lang="en-US" sz="3100" i="1" dirty="0" smtClean="0"/>
              <a:t> </a:t>
            </a:r>
            <a:r>
              <a:rPr lang="en-US" sz="3100" i="1" dirty="0" err="1" smtClean="0"/>
              <a:t>glabripennis</a:t>
            </a:r>
            <a:r>
              <a:rPr lang="en-US" sz="3100" dirty="0" smtClean="0"/>
              <a:t>)</a:t>
            </a:r>
            <a:r>
              <a:rPr lang="en-US" dirty="0" smtClean="0"/>
              <a:t/>
            </a:r>
            <a:br>
              <a:rPr lang="en-US" dirty="0" smtClean="0"/>
            </a:br>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257800" y="1524000"/>
            <a:ext cx="3398270" cy="2850756"/>
          </a:xfrm>
          <a:prstGeom prst="rect">
            <a:avLst/>
          </a:prstGeom>
          <a:noFill/>
          <a:ln w="9525">
            <a:noFill/>
            <a:miter lim="800000"/>
            <a:headEnd/>
            <a:tailEnd/>
          </a:ln>
        </p:spPr>
      </p:pic>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57800" y="3993029"/>
            <a:ext cx="3398270" cy="2657238"/>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57200" y="2622934"/>
            <a:ext cx="4400081" cy="3503644"/>
          </a:xfrm>
          <a:prstGeom prst="rect">
            <a:avLst/>
          </a:prstGeom>
          <a:noFill/>
          <a:ln w="9525">
            <a:noFill/>
            <a:miter lim="800000"/>
            <a:headEnd/>
            <a:tailEnd/>
          </a:ln>
        </p:spPr>
      </p:pic>
      <p:sp>
        <p:nvSpPr>
          <p:cNvPr id="3" name="Content Placeholder 2"/>
          <p:cNvSpPr>
            <a:spLocks noGrp="1"/>
          </p:cNvSpPr>
          <p:nvPr>
            <p:ph idx="1"/>
          </p:nvPr>
        </p:nvSpPr>
        <p:spPr>
          <a:xfrm>
            <a:off x="8229600" y="1524000"/>
            <a:ext cx="457200" cy="4572000"/>
          </a:xfrm>
        </p:spPr>
        <p:txBody>
          <a:bodyPr/>
          <a:lstStyle/>
          <a:p>
            <a:endParaRPr lang="en-US" dirty="0"/>
          </a:p>
        </p:txBody>
      </p:sp>
    </p:spTree>
    <p:extLst>
      <p:ext uri="{BB962C8B-B14F-4D97-AF65-F5344CB8AC3E}">
        <p14:creationId xmlns:p14="http://schemas.microsoft.com/office/powerpoint/2010/main" xmlns="" val="1854121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
            <a:ext cx="8229600" cy="2209800"/>
          </a:xfrm>
        </p:spPr>
        <p:txBody>
          <a:bodyPr>
            <a:normAutofit/>
          </a:bodyPr>
          <a:lstStyle/>
          <a:p>
            <a:r>
              <a:rPr lang="en-US" sz="4000" dirty="0" smtClean="0"/>
              <a:t>Asian long horned beetle –</a:t>
            </a:r>
            <a:br>
              <a:rPr lang="en-US" sz="4000" dirty="0" smtClean="0"/>
            </a:br>
            <a:r>
              <a:rPr lang="en-US" sz="4000" dirty="0" smtClean="0"/>
              <a:t> </a:t>
            </a:r>
            <a:r>
              <a:rPr lang="en-US" sz="2400" dirty="0" smtClean="0"/>
              <a:t>(</a:t>
            </a:r>
            <a:r>
              <a:rPr lang="en-US" sz="2400" i="1" dirty="0" err="1" smtClean="0"/>
              <a:t>Anoplophora</a:t>
            </a:r>
            <a:r>
              <a:rPr lang="en-US" sz="2400" i="1" dirty="0" smtClean="0"/>
              <a:t> </a:t>
            </a:r>
            <a:r>
              <a:rPr lang="en-US" sz="2400" i="1" dirty="0" err="1" smtClean="0"/>
              <a:t>glabripennis</a:t>
            </a:r>
            <a:r>
              <a:rPr lang="en-US" sz="2400" dirty="0" smtClean="0"/>
              <a:t>)</a:t>
            </a:r>
            <a:r>
              <a:rPr lang="en-US" dirty="0" smtClean="0"/>
              <a:t/>
            </a:r>
            <a:br>
              <a:rPr lang="en-US" dirty="0" smtClean="0"/>
            </a:br>
            <a:endParaRPr lang="en-US" dirty="0"/>
          </a:p>
        </p:txBody>
      </p:sp>
      <p:sp>
        <p:nvSpPr>
          <p:cNvPr id="3" name="Content Placeholder 2"/>
          <p:cNvSpPr>
            <a:spLocks noGrp="1"/>
          </p:cNvSpPr>
          <p:nvPr>
            <p:ph idx="1"/>
          </p:nvPr>
        </p:nvSpPr>
        <p:spPr>
          <a:xfrm>
            <a:off x="457200" y="2286000"/>
            <a:ext cx="8229600" cy="3048000"/>
          </a:xfrm>
        </p:spPr>
        <p:txBody>
          <a:bodyPr numCol="2">
            <a:normAutofit fontScale="92500" lnSpcReduction="20000"/>
          </a:bodyPr>
          <a:lstStyle/>
          <a:p>
            <a:pPr marL="0" indent="0">
              <a:buNone/>
            </a:pPr>
            <a:r>
              <a:rPr lang="en-US" b="1" dirty="0" smtClean="0"/>
              <a:t>Trees at Risk:</a:t>
            </a:r>
          </a:p>
          <a:p>
            <a:pPr marL="0" indent="0">
              <a:buNone/>
            </a:pPr>
            <a:endParaRPr lang="en-US" b="1" dirty="0" smtClean="0"/>
          </a:p>
          <a:p>
            <a:r>
              <a:rPr lang="en-US" dirty="0" smtClean="0"/>
              <a:t>Ash</a:t>
            </a:r>
          </a:p>
          <a:p>
            <a:r>
              <a:rPr lang="en-US" dirty="0" smtClean="0"/>
              <a:t>Birches</a:t>
            </a:r>
          </a:p>
          <a:p>
            <a:r>
              <a:rPr lang="en-US" dirty="0" smtClean="0"/>
              <a:t>Elm</a:t>
            </a:r>
          </a:p>
          <a:p>
            <a:r>
              <a:rPr lang="en-US" dirty="0" smtClean="0"/>
              <a:t>European mountain ash</a:t>
            </a:r>
          </a:p>
          <a:p>
            <a:endParaRPr lang="en-US" dirty="0"/>
          </a:p>
          <a:p>
            <a:pPr marL="0" indent="0">
              <a:buNone/>
            </a:pPr>
            <a:endParaRPr lang="en-US" dirty="0" smtClean="0"/>
          </a:p>
          <a:p>
            <a:r>
              <a:rPr lang="en-US" dirty="0" smtClean="0"/>
              <a:t>Hackberry</a:t>
            </a:r>
          </a:p>
          <a:p>
            <a:r>
              <a:rPr lang="en-US" dirty="0" err="1" smtClean="0"/>
              <a:t>Horsechestnut</a:t>
            </a:r>
            <a:endParaRPr lang="en-US" dirty="0" smtClean="0"/>
          </a:p>
          <a:p>
            <a:r>
              <a:rPr lang="en-US" dirty="0" smtClean="0"/>
              <a:t>Maple</a:t>
            </a:r>
          </a:p>
          <a:p>
            <a:r>
              <a:rPr lang="en-US" dirty="0" smtClean="0"/>
              <a:t>Mimosa</a:t>
            </a:r>
          </a:p>
          <a:p>
            <a:r>
              <a:rPr lang="en-US" dirty="0" smtClean="0"/>
              <a:t>Poplars</a:t>
            </a:r>
          </a:p>
          <a:p>
            <a:r>
              <a:rPr lang="en-US" dirty="0" smtClean="0"/>
              <a:t>Willow</a:t>
            </a:r>
          </a:p>
          <a:p>
            <a:endParaRPr lang="en-US" dirty="0"/>
          </a:p>
        </p:txBody>
      </p:sp>
    </p:spTree>
    <p:extLst>
      <p:ext uri="{BB962C8B-B14F-4D97-AF65-F5344CB8AC3E}">
        <p14:creationId xmlns:p14="http://schemas.microsoft.com/office/powerpoint/2010/main" xmlns="" val="4224060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76250" y="762000"/>
            <a:ext cx="8229600" cy="1219200"/>
          </a:xfrm>
        </p:spPr>
        <p:txBody>
          <a:bodyPr>
            <a:normAutofit fontScale="90000"/>
          </a:bodyPr>
          <a:lstStyle/>
          <a:p>
            <a:r>
              <a:rPr lang="en-US" b="1" dirty="0" smtClean="0"/>
              <a:t>Beech Bark Disease</a:t>
            </a:r>
            <a:r>
              <a:rPr lang="en-US" dirty="0" smtClean="0"/>
              <a:t/>
            </a:r>
            <a:br>
              <a:rPr lang="en-US" dirty="0" smtClean="0"/>
            </a:br>
            <a:r>
              <a:rPr lang="en-US" sz="2700" i="1" dirty="0" smtClean="0"/>
              <a:t>Cryptococcus</a:t>
            </a:r>
            <a:r>
              <a:rPr lang="en-US" sz="2700" i="1" dirty="0">
                <a:solidFill>
                  <a:schemeClr val="tx1"/>
                </a:solidFill>
                <a:effectLst/>
              </a:rPr>
              <a:t> </a:t>
            </a:r>
            <a:r>
              <a:rPr lang="en-US" sz="2700" i="1" dirty="0" err="1" smtClean="0">
                <a:solidFill>
                  <a:schemeClr val="tx1"/>
                </a:solidFill>
                <a:effectLst/>
              </a:rPr>
              <a:t>fasisuga</a:t>
            </a:r>
            <a:r>
              <a:rPr lang="en-US" sz="2700" i="1" dirty="0" smtClean="0">
                <a:effectLst/>
              </a:rPr>
              <a:t>, </a:t>
            </a:r>
            <a:r>
              <a:rPr lang="en-US" sz="2700" i="1" dirty="0" err="1" smtClean="0">
                <a:effectLst/>
              </a:rPr>
              <a:t>Nectria</a:t>
            </a:r>
            <a:r>
              <a:rPr lang="en-US" sz="2700" i="1" dirty="0" smtClean="0">
                <a:effectLst/>
              </a:rPr>
              <a:t> spp.</a:t>
            </a:r>
            <a:r>
              <a:rPr lang="en-US" sz="2700" dirty="0" smtClean="0">
                <a:effectLst/>
              </a:rPr>
              <a:t/>
            </a:r>
            <a:br>
              <a:rPr lang="en-US" sz="2700" dirty="0" smtClean="0">
                <a:effectLst/>
              </a:rPr>
            </a:br>
            <a:endParaRPr lang="en-US" sz="2700" dirty="0"/>
          </a:p>
        </p:txBody>
      </p:sp>
      <p:pic>
        <p:nvPicPr>
          <p:cNvPr id="3076" name="Picture 4" descr="http://naturallycuriouswithmaryholland.files.wordpress.com/2011/12/12-21-11-beech-bark-disease-img_624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029200" y="476250"/>
            <a:ext cx="3867313" cy="61531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map.co.door.wi.us/swcd/invasive/Public2.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3400" y="2138851"/>
            <a:ext cx="4495800" cy="44714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5433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95300" y="380134"/>
            <a:ext cx="8229600" cy="1219200"/>
          </a:xfrm>
        </p:spPr>
        <p:txBody>
          <a:bodyPr>
            <a:normAutofit fontScale="90000"/>
          </a:bodyPr>
          <a:lstStyle/>
          <a:p>
            <a:pPr algn="ctr"/>
            <a:r>
              <a:rPr lang="en-US" b="1" dirty="0" smtClean="0"/>
              <a:t>American Chestnut Blight</a:t>
            </a:r>
            <a:r>
              <a:rPr lang="en-US" dirty="0" smtClean="0"/>
              <a:t>-</a:t>
            </a:r>
            <a:br>
              <a:rPr lang="en-US" dirty="0" smtClean="0"/>
            </a:br>
            <a:r>
              <a:rPr lang="en-US" sz="3600" i="1" dirty="0" err="1" smtClean="0"/>
              <a:t>Endothia</a:t>
            </a:r>
            <a:r>
              <a:rPr lang="en-US" sz="3600" i="1" dirty="0" smtClean="0"/>
              <a:t> </a:t>
            </a:r>
            <a:r>
              <a:rPr lang="en-US" sz="3600" i="1" dirty="0" err="1"/>
              <a:t>parasitica</a:t>
            </a:r>
            <a:endParaRPr lang="en-US" sz="3600" dirty="0"/>
          </a:p>
        </p:txBody>
      </p:sp>
      <p:pic>
        <p:nvPicPr>
          <p:cNvPr id="1026" name="Picture 2" descr="http://t0.gstatic.com/images?q=tbn:ANd9GcQanCN9xyZ5puFU_MSzNJywfAwfNyHGDWCvH9q8DgJ5HRQwN2DB"/>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838200" y="1599334"/>
            <a:ext cx="3733800" cy="49642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fp.auburn.edu/sfws/enebak/4h/stem/dslide12.gif"/>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724400" y="1599334"/>
            <a:ext cx="3181350" cy="490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5754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886200"/>
          </a:xfrm>
        </p:spPr>
        <p:txBody>
          <a:bodyPr/>
          <a:lstStyle/>
          <a:p>
            <a:endParaRPr lang="en-US" dirty="0"/>
          </a:p>
        </p:txBody>
      </p:sp>
      <p:sp>
        <p:nvSpPr>
          <p:cNvPr id="3" name="Title 2"/>
          <p:cNvSpPr>
            <a:spLocks noGrp="1"/>
          </p:cNvSpPr>
          <p:nvPr>
            <p:ph type="title"/>
          </p:nvPr>
        </p:nvSpPr>
        <p:spPr>
          <a:xfrm>
            <a:off x="304800" y="838200"/>
            <a:ext cx="8382000" cy="1219200"/>
          </a:xfrm>
        </p:spPr>
        <p:txBody>
          <a:bodyPr>
            <a:normAutofit fontScale="90000"/>
          </a:bodyPr>
          <a:lstStyle/>
          <a:p>
            <a:pPr algn="ctr"/>
            <a:r>
              <a:rPr lang="en-US" b="1" dirty="0" smtClean="0">
                <a:solidFill>
                  <a:srgbClr val="FFC000"/>
                </a:solidFill>
                <a:latin typeface="+mn-lt"/>
              </a:rPr>
              <a:t>What is the Potomac Highlands Cooperative Weed and Pest  Management Area?</a:t>
            </a:r>
            <a:endParaRPr lang="en-US" b="1" dirty="0">
              <a:solidFill>
                <a:srgbClr val="FFC000"/>
              </a:solidFill>
              <a:latin typeface="+mn-lt"/>
            </a:endParaRPr>
          </a:p>
        </p:txBody>
      </p:sp>
      <p:pic>
        <p:nvPicPr>
          <p:cNvPr id="4" name="Picture 2" descr="C:\Documents and Settings\klove\Desktop\CWPMA-Logo-HighRes[1].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619250" y="3200400"/>
            <a:ext cx="6093912" cy="2579453"/>
          </a:xfrm>
          <a:prstGeom prst="rect">
            <a:avLst/>
          </a:prstGeom>
          <a:noFill/>
        </p:spPr>
      </p:pic>
    </p:spTree>
    <p:extLst>
      <p:ext uri="{BB962C8B-B14F-4D97-AF65-F5344CB8AC3E}">
        <p14:creationId xmlns:p14="http://schemas.microsoft.com/office/powerpoint/2010/main" xmlns="" val="1294056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p:txBody>
      </p:sp>
      <p:pic>
        <p:nvPicPr>
          <p:cNvPr id="4" name="Picture 3" descr="cwpma_map.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133600" y="381000"/>
            <a:ext cx="4693227" cy="607358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hcwpma.org/images/WVDOH.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33400" y="2438400"/>
            <a:ext cx="1195160" cy="1181099"/>
          </a:xfrm>
          <a:prstGeom prst="rect">
            <a:avLst/>
          </a:prstGeom>
          <a:noFill/>
        </p:spPr>
      </p:pic>
      <p:pic>
        <p:nvPicPr>
          <p:cNvPr id="4100" name="Picture 4" descr="http://phcwpma.org/images/WVDOF%20Logo.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810000" y="1447800"/>
            <a:ext cx="1295400" cy="1308354"/>
          </a:xfrm>
          <a:prstGeom prst="rect">
            <a:avLst/>
          </a:prstGeom>
          <a:noFill/>
        </p:spPr>
      </p:pic>
      <p:pic>
        <p:nvPicPr>
          <p:cNvPr id="4102" name="Picture 6" descr="http://phcwpma.org/images/USFSlogo.pn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648200" y="3124200"/>
            <a:ext cx="1433040" cy="1590676"/>
          </a:xfrm>
          <a:prstGeom prst="rect">
            <a:avLst/>
          </a:prstGeom>
          <a:noFill/>
        </p:spPr>
      </p:pic>
      <p:pic>
        <p:nvPicPr>
          <p:cNvPr id="4104" name="Picture 8" descr="http://phcwpma.org/images/FWS.jpg"/>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6934200" y="4648200"/>
            <a:ext cx="1409700" cy="1691641"/>
          </a:xfrm>
          <a:prstGeom prst="rect">
            <a:avLst/>
          </a:prstGeom>
          <a:noFill/>
        </p:spPr>
      </p:pic>
      <p:pic>
        <p:nvPicPr>
          <p:cNvPr id="4106" name="Picture 10" descr="http://phcwpma.org/images/WVDA.jpg"/>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6553200" y="2514600"/>
            <a:ext cx="1752600" cy="1279398"/>
          </a:xfrm>
          <a:prstGeom prst="rect">
            <a:avLst/>
          </a:prstGeom>
          <a:noFill/>
        </p:spPr>
      </p:pic>
      <p:pic>
        <p:nvPicPr>
          <p:cNvPr id="4108" name="Picture 12" descr="http://phcwpma.org/images/DNR.jpg"/>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1828800" y="457200"/>
            <a:ext cx="1336701" cy="1590676"/>
          </a:xfrm>
          <a:prstGeom prst="rect">
            <a:avLst/>
          </a:prstGeom>
          <a:noFill/>
        </p:spPr>
      </p:pic>
      <p:pic>
        <p:nvPicPr>
          <p:cNvPr id="4110" name="Picture 14" descr="http://phcwpma.org/images/tnc.jpg"/>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6019800" y="914400"/>
            <a:ext cx="2404027" cy="1028700"/>
          </a:xfrm>
          <a:prstGeom prst="rect">
            <a:avLst/>
          </a:prstGeom>
          <a:noFill/>
        </p:spPr>
      </p:pic>
      <p:pic>
        <p:nvPicPr>
          <p:cNvPr id="4112" name="Picture 16" descr="http://phcwpma.org/images/WVRiverslogo.jpg"/>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590800" y="3200400"/>
            <a:ext cx="1409700" cy="1451992"/>
          </a:xfrm>
          <a:prstGeom prst="rect">
            <a:avLst/>
          </a:prstGeom>
          <a:noFill/>
        </p:spPr>
      </p:pic>
      <p:pic>
        <p:nvPicPr>
          <p:cNvPr id="4114" name="Picture 18" descr="http://phcwpma.org/images/afha-logo.png"/>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3200400" y="5257800"/>
            <a:ext cx="2277714" cy="1047751"/>
          </a:xfrm>
          <a:prstGeom prst="rect">
            <a:avLst/>
          </a:prstGeom>
          <a:noFill/>
        </p:spPr>
      </p:pic>
      <p:pic>
        <p:nvPicPr>
          <p:cNvPr id="4116" name="Picture 20" descr="http://phcwpma.org/images/wvnps.jpg"/>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685800" y="4572000"/>
            <a:ext cx="1685925" cy="16859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1219200"/>
            <a:ext cx="1371600" cy="685800"/>
          </a:xfrm>
        </p:spPr>
        <p:txBody>
          <a:bodyPr>
            <a:normAutofit/>
          </a:bodyPr>
          <a:lstStyle/>
          <a:p>
            <a:pPr>
              <a:buNone/>
            </a:pPr>
            <a:r>
              <a:rPr lang="en-US" sz="3200" dirty="0" smtClean="0">
                <a:solidFill>
                  <a:schemeClr val="bg1"/>
                </a:solidFill>
                <a:latin typeface="Franklin Gothic Demi Cond" pitchFamily="34" charset="0"/>
              </a:rPr>
              <a:t>Exotic?</a:t>
            </a:r>
          </a:p>
          <a:p>
            <a:endParaRPr lang="en-US" sz="3200" dirty="0">
              <a:latin typeface="Franklin Gothic Demi Cond" pitchFamily="34" charset="0"/>
            </a:endParaRPr>
          </a:p>
        </p:txBody>
      </p:sp>
      <p:sp>
        <p:nvSpPr>
          <p:cNvPr id="3" name="Title 2"/>
          <p:cNvSpPr>
            <a:spLocks noGrp="1"/>
          </p:cNvSpPr>
          <p:nvPr>
            <p:ph type="title"/>
          </p:nvPr>
        </p:nvSpPr>
        <p:spPr>
          <a:xfrm>
            <a:off x="114301" y="152399"/>
            <a:ext cx="8915399" cy="990600"/>
          </a:xfrm>
        </p:spPr>
        <p:txBody>
          <a:bodyPr>
            <a:normAutofit fontScale="90000"/>
          </a:bodyPr>
          <a:lstStyle/>
          <a:p>
            <a:pPr algn="ctr"/>
            <a:r>
              <a:rPr lang="en-US" sz="4400" b="1" dirty="0" smtClean="0">
                <a:solidFill>
                  <a:schemeClr val="accent2"/>
                </a:solidFill>
              </a:rPr>
              <a:t>What qualities make species invasive?</a:t>
            </a:r>
            <a:endParaRPr lang="en-US" sz="4400" b="1" dirty="0">
              <a:solidFill>
                <a:schemeClr val="accent2"/>
              </a:solidFill>
            </a:endParaRPr>
          </a:p>
        </p:txBody>
      </p:sp>
      <p:pic>
        <p:nvPicPr>
          <p:cNvPr id="4" name="Picture 3" descr="japanese_knotweed_cover.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048000" y="1905000"/>
            <a:ext cx="2971800" cy="2228850"/>
          </a:xfrm>
          <a:prstGeom prst="rect">
            <a:avLst/>
          </a:prstGeom>
          <a:ln>
            <a:solidFill>
              <a:schemeClr val="bg2"/>
            </a:solidFill>
          </a:ln>
        </p:spPr>
      </p:pic>
      <p:sp>
        <p:nvSpPr>
          <p:cNvPr id="5" name="TextBox 4"/>
          <p:cNvSpPr txBox="1"/>
          <p:nvPr/>
        </p:nvSpPr>
        <p:spPr>
          <a:xfrm>
            <a:off x="514350" y="4416177"/>
            <a:ext cx="4495800" cy="954107"/>
          </a:xfrm>
          <a:prstGeom prst="rect">
            <a:avLst/>
          </a:prstGeom>
          <a:noFill/>
        </p:spPr>
        <p:txBody>
          <a:bodyPr wrap="square" rtlCol="0">
            <a:spAutoFit/>
          </a:bodyPr>
          <a:lstStyle/>
          <a:p>
            <a:pPr>
              <a:buClr>
                <a:schemeClr val="accent2"/>
              </a:buClr>
              <a:buFont typeface="Courier New" pitchFamily="49" charset="0"/>
              <a:buChar char="o"/>
            </a:pPr>
            <a:r>
              <a:rPr lang="en-US" sz="2800" dirty="0" smtClean="0">
                <a:latin typeface="Franklin Gothic Demi Cond" pitchFamily="34" charset="0"/>
              </a:rPr>
              <a:t>   </a:t>
            </a:r>
            <a:r>
              <a:rPr lang="en-US" sz="2800" dirty="0" smtClean="0"/>
              <a:t>Rapid Growth Rate</a:t>
            </a:r>
          </a:p>
          <a:p>
            <a:pPr>
              <a:buClr>
                <a:schemeClr val="accent2"/>
              </a:buClr>
              <a:buFont typeface="Courier New" pitchFamily="49" charset="0"/>
              <a:buChar char="o"/>
            </a:pPr>
            <a:r>
              <a:rPr lang="en-US" sz="2800" dirty="0"/>
              <a:t> </a:t>
            </a:r>
            <a:r>
              <a:rPr lang="en-US" sz="2800" dirty="0" smtClean="0"/>
              <a:t>  High Seed Production</a:t>
            </a:r>
          </a:p>
        </p:txBody>
      </p:sp>
      <p:sp>
        <p:nvSpPr>
          <p:cNvPr id="6" name="TextBox 5"/>
          <p:cNvSpPr txBox="1"/>
          <p:nvPr/>
        </p:nvSpPr>
        <p:spPr>
          <a:xfrm>
            <a:off x="4968415" y="4416176"/>
            <a:ext cx="3581400" cy="954107"/>
          </a:xfrm>
          <a:prstGeom prst="rect">
            <a:avLst/>
          </a:prstGeom>
          <a:noFill/>
        </p:spPr>
        <p:txBody>
          <a:bodyPr wrap="square" rtlCol="0">
            <a:spAutoFit/>
          </a:bodyPr>
          <a:lstStyle/>
          <a:p>
            <a:pPr>
              <a:buClr>
                <a:schemeClr val="accent2"/>
              </a:buClr>
              <a:buFont typeface="Courier New" pitchFamily="49" charset="0"/>
              <a:buChar char="o"/>
            </a:pPr>
            <a:r>
              <a:rPr lang="en-US" sz="2800" dirty="0" smtClean="0"/>
              <a:t>  No Predators</a:t>
            </a:r>
          </a:p>
          <a:p>
            <a:pPr>
              <a:buClr>
                <a:schemeClr val="accent2"/>
              </a:buClr>
              <a:buFont typeface="Courier New" pitchFamily="49" charset="0"/>
              <a:buChar char="o"/>
            </a:pPr>
            <a:r>
              <a:rPr lang="en-US" sz="2800" dirty="0" smtClean="0"/>
              <a:t>  Early Germination</a:t>
            </a:r>
            <a:endParaRPr lang="en-US" sz="2800" dirty="0"/>
          </a:p>
        </p:txBody>
      </p:sp>
      <p:sp>
        <p:nvSpPr>
          <p:cNvPr id="8" name="TextBox 7"/>
          <p:cNvSpPr txBox="1"/>
          <p:nvPr/>
        </p:nvSpPr>
        <p:spPr>
          <a:xfrm>
            <a:off x="415465" y="5706277"/>
            <a:ext cx="9144000" cy="523220"/>
          </a:xfrm>
          <a:prstGeom prst="rect">
            <a:avLst/>
          </a:prstGeom>
          <a:noFill/>
        </p:spPr>
        <p:txBody>
          <a:bodyPr wrap="square" rtlCol="0">
            <a:spAutoFit/>
          </a:bodyPr>
          <a:lstStyle/>
          <a:p>
            <a:r>
              <a:rPr lang="en-US" sz="2800" b="1" dirty="0" smtClean="0"/>
              <a:t>Cause Environmental and/or Economic </a:t>
            </a:r>
            <a:r>
              <a:rPr lang="en-US" sz="2800" b="1" dirty="0"/>
              <a:t>D</a:t>
            </a:r>
            <a:r>
              <a:rPr lang="en-US" sz="2800" b="1" dirty="0" smtClean="0"/>
              <a:t>amage!</a:t>
            </a:r>
            <a:endParaRPr lang="en-US" sz="2800" b="1"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133601" y="1142999"/>
            <a:ext cx="4625514" cy="3075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2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9800" y="1485900"/>
            <a:ext cx="4495800" cy="1333500"/>
          </a:xfrm>
        </p:spPr>
        <p:txBody>
          <a:bodyPr>
            <a:normAutofit/>
          </a:bodyPr>
          <a:lstStyle/>
          <a:p>
            <a:pPr algn="ctr"/>
            <a:r>
              <a:rPr lang="en-US" dirty="0" smtClean="0"/>
              <a:t>Intentionally</a:t>
            </a:r>
          </a:p>
          <a:p>
            <a:pPr algn="ctr"/>
            <a:r>
              <a:rPr lang="en-US" dirty="0" smtClean="0"/>
              <a:t>Accidentally</a:t>
            </a:r>
            <a:endParaRPr lang="en-US" dirty="0"/>
          </a:p>
        </p:txBody>
      </p:sp>
      <p:sp>
        <p:nvSpPr>
          <p:cNvPr id="3" name="Title 2"/>
          <p:cNvSpPr>
            <a:spLocks noGrp="1"/>
          </p:cNvSpPr>
          <p:nvPr>
            <p:ph type="title"/>
          </p:nvPr>
        </p:nvSpPr>
        <p:spPr/>
        <p:txBody>
          <a:bodyPr>
            <a:normAutofit/>
          </a:bodyPr>
          <a:lstStyle/>
          <a:p>
            <a:pPr algn="ctr"/>
            <a:r>
              <a:rPr lang="en-US" sz="6000" dirty="0" smtClean="0">
                <a:solidFill>
                  <a:schemeClr val="accent2"/>
                </a:solidFill>
                <a:latin typeface="+mn-lt"/>
              </a:rPr>
              <a:t>How did they get here?</a:t>
            </a:r>
          </a:p>
        </p:txBody>
      </p:sp>
      <p:pic>
        <p:nvPicPr>
          <p:cNvPr id="1026" name="Picture 2" descr="http://media.treehugger.com/assets/images/2011/10/cargo-ship-san-francisco.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114800" y="3124200"/>
            <a:ext cx="4457700" cy="2971801"/>
          </a:xfrm>
          <a:prstGeom prst="rect">
            <a:avLst/>
          </a:prstGeom>
          <a:noFill/>
          <a:ln>
            <a:solidFill>
              <a:schemeClr val="accent5">
                <a:lumMod val="50000"/>
              </a:schemeClr>
            </a:solidFill>
          </a:ln>
        </p:spPr>
      </p:pic>
      <p:pic>
        <p:nvPicPr>
          <p:cNvPr id="2050" name="Picture 2" descr="http://www.aragriculture.org/Images/plant_db/shrubs/berberis_thunb_crimson_fm2.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57199" y="3124200"/>
            <a:ext cx="3951861" cy="29718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a:bodyPr>
          <a:lstStyle/>
          <a:p>
            <a:pPr marL="0" indent="0">
              <a:buNone/>
            </a:pPr>
            <a:r>
              <a:rPr lang="en-US" sz="3200" dirty="0" smtClean="0"/>
              <a:t>West Virginia</a:t>
            </a:r>
          </a:p>
          <a:p>
            <a:pPr lvl="1">
              <a:buFont typeface="Courier New" pitchFamily="49" charset="0"/>
              <a:buChar char="o"/>
            </a:pPr>
            <a:r>
              <a:rPr lang="en-US" sz="3000" dirty="0" smtClean="0">
                <a:solidFill>
                  <a:schemeClr val="tx1"/>
                </a:solidFill>
              </a:rPr>
              <a:t>Wood products industry = $4 </a:t>
            </a:r>
            <a:r>
              <a:rPr lang="en-US" sz="3000" dirty="0">
                <a:solidFill>
                  <a:schemeClr val="tx1"/>
                </a:solidFill>
              </a:rPr>
              <a:t>billion annually and </a:t>
            </a:r>
            <a:r>
              <a:rPr lang="en-US" sz="3000" dirty="0" smtClean="0">
                <a:solidFill>
                  <a:schemeClr val="tx1"/>
                </a:solidFill>
              </a:rPr>
              <a:t>30,000 jobs.</a:t>
            </a:r>
          </a:p>
          <a:p>
            <a:pPr lvl="1">
              <a:buFont typeface="Courier New" pitchFamily="49" charset="0"/>
              <a:buChar char="o"/>
            </a:pPr>
            <a:r>
              <a:rPr lang="en-US" sz="3000" dirty="0" smtClean="0">
                <a:solidFill>
                  <a:schemeClr val="tx1"/>
                </a:solidFill>
              </a:rPr>
              <a:t>Recreational pursuits= $</a:t>
            </a:r>
            <a:r>
              <a:rPr lang="en-US" sz="3000" dirty="0">
                <a:solidFill>
                  <a:schemeClr val="tx1"/>
                </a:solidFill>
              </a:rPr>
              <a:t>803 </a:t>
            </a:r>
            <a:r>
              <a:rPr lang="en-US" sz="3000" dirty="0" smtClean="0">
                <a:solidFill>
                  <a:schemeClr val="tx1"/>
                </a:solidFill>
              </a:rPr>
              <a:t>million annually.</a:t>
            </a:r>
          </a:p>
          <a:p>
            <a:pPr marL="365760" lvl="1" indent="0">
              <a:buNone/>
            </a:pPr>
            <a:endParaRPr lang="en-US" sz="4800" dirty="0" smtClean="0"/>
          </a:p>
        </p:txBody>
      </p:sp>
      <p:sp>
        <p:nvSpPr>
          <p:cNvPr id="5" name="Title 2"/>
          <p:cNvSpPr>
            <a:spLocks noGrp="1"/>
          </p:cNvSpPr>
          <p:nvPr>
            <p:ph type="title"/>
          </p:nvPr>
        </p:nvSpPr>
        <p:spPr>
          <a:xfrm>
            <a:off x="457200" y="304800"/>
            <a:ext cx="8229600" cy="1219200"/>
          </a:xfrm>
        </p:spPr>
        <p:txBody>
          <a:bodyPr>
            <a:normAutofit/>
          </a:bodyPr>
          <a:lstStyle/>
          <a:p>
            <a:pPr algn="ctr"/>
            <a:r>
              <a:rPr lang="en-US" sz="5600" b="1" dirty="0" smtClean="0">
                <a:solidFill>
                  <a:schemeClr val="accent2"/>
                </a:solidFill>
                <a:latin typeface="+mn-lt"/>
              </a:rPr>
              <a:t>What do we have to lose?</a:t>
            </a:r>
            <a:endParaRPr lang="en-US" sz="5600" b="1" dirty="0">
              <a:solidFill>
                <a:schemeClr val="accent2"/>
              </a:solidFill>
              <a:latin typeface="+mn-lt"/>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09600" y="3962400"/>
            <a:ext cx="3608387" cy="2401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29200" y="3962400"/>
            <a:ext cx="351155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610600" cy="4572000"/>
          </a:xfrm>
        </p:spPr>
        <p:txBody>
          <a:bodyPr>
            <a:normAutofit fontScale="92500" lnSpcReduction="10000"/>
          </a:bodyPr>
          <a:lstStyle/>
          <a:p>
            <a:r>
              <a:rPr lang="en-US" sz="3000" dirty="0"/>
              <a:t>The forests </a:t>
            </a:r>
            <a:r>
              <a:rPr lang="en-US" sz="3000" dirty="0" smtClean="0"/>
              <a:t>contribute </a:t>
            </a:r>
            <a:r>
              <a:rPr lang="en-US" sz="3000" dirty="0"/>
              <a:t>to the overall quality of life </a:t>
            </a:r>
            <a:r>
              <a:rPr lang="en-US" sz="3000" dirty="0" smtClean="0"/>
              <a:t>by</a:t>
            </a:r>
          </a:p>
          <a:p>
            <a:endParaRPr lang="en-US" dirty="0" smtClean="0"/>
          </a:p>
          <a:p>
            <a:pPr lvl="1"/>
            <a:r>
              <a:rPr lang="en-US" sz="2800" dirty="0" smtClean="0">
                <a:solidFill>
                  <a:schemeClr val="tx1"/>
                </a:solidFill>
              </a:rPr>
              <a:t>reducing </a:t>
            </a:r>
            <a:r>
              <a:rPr lang="en-US" sz="2800" dirty="0">
                <a:solidFill>
                  <a:schemeClr val="tx1"/>
                </a:solidFill>
              </a:rPr>
              <a:t>energy </a:t>
            </a:r>
            <a:r>
              <a:rPr lang="en-US" sz="2800" dirty="0" smtClean="0">
                <a:solidFill>
                  <a:schemeClr val="tx1"/>
                </a:solidFill>
              </a:rPr>
              <a:t>costs</a:t>
            </a:r>
          </a:p>
          <a:p>
            <a:pPr lvl="1"/>
            <a:endParaRPr lang="en-US" sz="2800" dirty="0" smtClean="0">
              <a:solidFill>
                <a:schemeClr val="tx1"/>
              </a:solidFill>
            </a:endParaRPr>
          </a:p>
          <a:p>
            <a:pPr lvl="1"/>
            <a:r>
              <a:rPr lang="en-US" sz="2800" dirty="0" smtClean="0">
                <a:solidFill>
                  <a:schemeClr val="tx1"/>
                </a:solidFill>
              </a:rPr>
              <a:t>lowering pollution</a:t>
            </a:r>
          </a:p>
          <a:p>
            <a:pPr lvl="1"/>
            <a:endParaRPr lang="en-US" sz="2800" dirty="0" smtClean="0">
              <a:solidFill>
                <a:schemeClr val="tx1"/>
              </a:solidFill>
            </a:endParaRPr>
          </a:p>
          <a:p>
            <a:pPr lvl="1"/>
            <a:r>
              <a:rPr lang="en-US" sz="2800" dirty="0" smtClean="0">
                <a:solidFill>
                  <a:schemeClr val="tx1"/>
                </a:solidFill>
              </a:rPr>
              <a:t>protecting </a:t>
            </a:r>
            <a:r>
              <a:rPr lang="en-US" sz="2800" dirty="0">
                <a:solidFill>
                  <a:schemeClr val="tx1"/>
                </a:solidFill>
              </a:rPr>
              <a:t>watersheds from erosion and </a:t>
            </a:r>
            <a:r>
              <a:rPr lang="en-US" sz="2800" dirty="0" smtClean="0">
                <a:solidFill>
                  <a:schemeClr val="tx1"/>
                </a:solidFill>
              </a:rPr>
              <a:t>sedimentation</a:t>
            </a:r>
          </a:p>
          <a:p>
            <a:pPr lvl="1"/>
            <a:endParaRPr lang="en-US" sz="2800" dirty="0" smtClean="0">
              <a:solidFill>
                <a:schemeClr val="tx1"/>
              </a:solidFill>
            </a:endParaRPr>
          </a:p>
          <a:p>
            <a:pPr lvl="1"/>
            <a:r>
              <a:rPr lang="en-US" sz="2800" dirty="0" smtClean="0">
                <a:solidFill>
                  <a:schemeClr val="tx1"/>
                </a:solidFill>
              </a:rPr>
              <a:t>providing </a:t>
            </a:r>
            <a:r>
              <a:rPr lang="en-US" sz="2800" dirty="0">
                <a:solidFill>
                  <a:schemeClr val="tx1"/>
                </a:solidFill>
              </a:rPr>
              <a:t>for long -term carbon </a:t>
            </a:r>
            <a:r>
              <a:rPr lang="en-US" sz="2800" dirty="0" smtClean="0">
                <a:solidFill>
                  <a:schemeClr val="tx1"/>
                </a:solidFill>
              </a:rPr>
              <a:t>sequestration</a:t>
            </a:r>
          </a:p>
          <a:p>
            <a:pPr lvl="1"/>
            <a:endParaRPr lang="en-US" sz="2800" dirty="0" smtClean="0">
              <a:solidFill>
                <a:schemeClr val="tx1"/>
              </a:solidFill>
            </a:endParaRPr>
          </a:p>
          <a:p>
            <a:pPr lvl="1"/>
            <a:r>
              <a:rPr lang="en-US" sz="2800" dirty="0" smtClean="0">
                <a:solidFill>
                  <a:schemeClr val="tx1"/>
                </a:solidFill>
              </a:rPr>
              <a:t>improving air quality </a:t>
            </a:r>
            <a:endParaRPr lang="en-US" sz="2800" dirty="0">
              <a:solidFill>
                <a:schemeClr val="tx1"/>
              </a:solidFill>
            </a:endParaRPr>
          </a:p>
        </p:txBody>
      </p:sp>
      <p:sp>
        <p:nvSpPr>
          <p:cNvPr id="3" name="Title 2"/>
          <p:cNvSpPr>
            <a:spLocks noGrp="1"/>
          </p:cNvSpPr>
          <p:nvPr>
            <p:ph type="title"/>
          </p:nvPr>
        </p:nvSpPr>
        <p:spPr/>
        <p:txBody>
          <a:bodyPr>
            <a:normAutofit/>
          </a:bodyPr>
          <a:lstStyle/>
          <a:p>
            <a:pPr algn="ctr"/>
            <a:r>
              <a:rPr lang="en-US" sz="6000" dirty="0">
                <a:solidFill>
                  <a:schemeClr val="accent2"/>
                </a:solidFill>
                <a:latin typeface="+mn-lt"/>
              </a:rPr>
              <a:t>What do we have to lose?</a:t>
            </a:r>
            <a:endParaRPr lang="en-US" sz="6000" dirty="0">
              <a:latin typeface="+mn-lt"/>
            </a:endParaRPr>
          </a:p>
        </p:txBody>
      </p:sp>
    </p:spTree>
    <p:extLst>
      <p:ext uri="{BB962C8B-B14F-4D97-AF65-F5344CB8AC3E}">
        <p14:creationId xmlns:p14="http://schemas.microsoft.com/office/powerpoint/2010/main" xmlns="" val="224328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kudzu1"/>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304800" y="685800"/>
            <a:ext cx="8493624" cy="5372101"/>
          </a:xfrm>
          <a:prstGeom prst="rect">
            <a:avLst/>
          </a:prstGeom>
          <a:noFill/>
          <a:ln w="9525">
            <a:solidFill>
              <a:schemeClr val="bg2"/>
            </a:solidFill>
            <a:miter lim="800000"/>
            <a:headEnd/>
            <a:tailEnd/>
          </a:ln>
        </p:spPr>
      </p:pic>
      <p:sp>
        <p:nvSpPr>
          <p:cNvPr id="2" name="Content Placeholder 1"/>
          <p:cNvSpPr>
            <a:spLocks noGrp="1"/>
          </p:cNvSpPr>
          <p:nvPr>
            <p:ph idx="1"/>
          </p:nvPr>
        </p:nvSpPr>
        <p:spPr>
          <a:xfrm flipH="1">
            <a:off x="152400" y="457200"/>
            <a:ext cx="304800" cy="5638800"/>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52800"/>
          </a:xfrm>
        </p:spPr>
        <p:txBody>
          <a:bodyPr>
            <a:normAutofit/>
          </a:bodyPr>
          <a:lstStyle/>
          <a:p>
            <a:pPr>
              <a:buFont typeface="Courier New" pitchFamily="49" charset="0"/>
              <a:buChar char="o"/>
            </a:pPr>
            <a:r>
              <a:rPr lang="en-US" sz="2800" dirty="0" smtClean="0"/>
              <a:t>If left unchecked, </a:t>
            </a:r>
            <a:r>
              <a:rPr lang="en-US" sz="2800" dirty="0"/>
              <a:t>i</a:t>
            </a:r>
            <a:r>
              <a:rPr lang="en-US" sz="2800" dirty="0" smtClean="0"/>
              <a:t>nvasive species will limit many uses on lands now and for future generations</a:t>
            </a:r>
          </a:p>
          <a:p>
            <a:pPr>
              <a:buFontTx/>
              <a:buNone/>
            </a:pPr>
            <a:endParaRPr lang="en-US" sz="1200" dirty="0" smtClean="0"/>
          </a:p>
          <a:p>
            <a:pPr>
              <a:buFont typeface="Courier New" pitchFamily="49" charset="0"/>
              <a:buChar char="o"/>
            </a:pPr>
            <a:r>
              <a:rPr lang="en-US" sz="2800" dirty="0" smtClean="0"/>
              <a:t>The wetlands, prairies, forests, lakes, and rivers as we know and love them may be less diverse and vibrant for our children</a:t>
            </a:r>
          </a:p>
          <a:p>
            <a:pPr>
              <a:buFontTx/>
              <a:buNone/>
            </a:pPr>
            <a:endParaRPr lang="en-US" sz="1200" dirty="0" smtClean="0">
              <a:latin typeface="Franklin Gothic Demi Cond" pitchFamily="34" charset="0"/>
            </a:endParaRPr>
          </a:p>
          <a:p>
            <a:pPr>
              <a:buFont typeface="Courier New" pitchFamily="49" charset="0"/>
              <a:buChar char="o"/>
            </a:pPr>
            <a:endParaRPr lang="en-US" dirty="0">
              <a:latin typeface="Franklin Gothic Demi Cond" pitchFamily="34" charset="0"/>
            </a:endParaRPr>
          </a:p>
        </p:txBody>
      </p:sp>
      <p:sp>
        <p:nvSpPr>
          <p:cNvPr id="3" name="Title 2"/>
          <p:cNvSpPr>
            <a:spLocks noGrp="1"/>
          </p:cNvSpPr>
          <p:nvPr>
            <p:ph type="title"/>
          </p:nvPr>
        </p:nvSpPr>
        <p:spPr/>
        <p:txBody>
          <a:bodyPr/>
          <a:lstStyle/>
          <a:p>
            <a:pPr algn="ctr"/>
            <a:r>
              <a:rPr lang="en-US" b="1" dirty="0" smtClean="0">
                <a:solidFill>
                  <a:schemeClr val="accent2"/>
                </a:solidFill>
              </a:rPr>
              <a:t>WHY SHOULD WE CARE?</a:t>
            </a:r>
            <a:endParaRPr lang="en-US" b="1" dirty="0">
              <a:solidFill>
                <a:schemeClr val="accent2"/>
              </a:solidFill>
            </a:endParaRPr>
          </a:p>
        </p:txBody>
      </p:sp>
      <p:pic>
        <p:nvPicPr>
          <p:cNvPr id="4098" name="Picture 2" descr="http://backhomewvchapter.tripod.com/sitebuildercontent/sitebuilderpictures/germanyvalley.jpe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819400" y="4220633"/>
            <a:ext cx="3886200" cy="244686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2658</TotalTime>
  <Words>2590</Words>
  <Application>Microsoft Office PowerPoint</Application>
  <PresentationFormat>On-screen Show (4:3)</PresentationFormat>
  <Paragraphs>194</Paragraphs>
  <Slides>36</Slides>
  <Notes>18</Notes>
  <HiddenSlides>9</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Paper</vt:lpstr>
      <vt:lpstr>Non-Native Invasive Species: Why Should You Care?</vt:lpstr>
      <vt:lpstr>What are Invasive Species?</vt:lpstr>
      <vt:lpstr>Slide 3</vt:lpstr>
      <vt:lpstr>What qualities make species invasive?</vt:lpstr>
      <vt:lpstr>How did they get here?</vt:lpstr>
      <vt:lpstr>What do we have to lose?</vt:lpstr>
      <vt:lpstr>What do we have to lose?</vt:lpstr>
      <vt:lpstr>Slide 8</vt:lpstr>
      <vt:lpstr>WHY SHOULD WE CARE?</vt:lpstr>
      <vt:lpstr>Slide 10</vt:lpstr>
      <vt:lpstr>What YOU Can Do….</vt:lpstr>
      <vt:lpstr>Lets Learn to Identify Some!</vt:lpstr>
      <vt:lpstr>Tree of Heaven (Ailanthus altissima) </vt:lpstr>
      <vt:lpstr>Ailanthus altissima – Tree of Heaven</vt:lpstr>
      <vt:lpstr>Garlic Mustard (Alliaria petiolata) </vt:lpstr>
      <vt:lpstr>Alliaria petiolata – Garlic Mustard</vt:lpstr>
      <vt:lpstr>Japanese barberry (Berberis thunbergii)  </vt:lpstr>
      <vt:lpstr>Berberis thunbergii – Japanese barberry</vt:lpstr>
      <vt:lpstr>Autumn olive (Elaegnus umbellata  var. parvifolia) </vt:lpstr>
      <vt:lpstr>Elaegnus umbellata var. parvifolia – Autumn olive</vt:lpstr>
      <vt:lpstr>Japanese Stiltgrass (Microstegium vimineum)  </vt:lpstr>
      <vt:lpstr>Microstegium vimineum – Japanese Stiltgrass</vt:lpstr>
      <vt:lpstr>Eurasian Water Milfoil   (Myriophyllum spicatum)</vt:lpstr>
      <vt:lpstr>Emerald ash borer (Agrilus planipennis) </vt:lpstr>
      <vt:lpstr>Emerald ash borer (EAB), Agrilus planipennis</vt:lpstr>
      <vt:lpstr>Insects  </vt:lpstr>
      <vt:lpstr>Hemlock Wooly Adelgid  (Adelges tsugae) </vt:lpstr>
      <vt:lpstr>Hemlock Wooly Adelgid - (Adelges tsugae)</vt:lpstr>
      <vt:lpstr>Insects</vt:lpstr>
      <vt:lpstr>Asian Long horned beetle – (Anoplophora glabripennis) </vt:lpstr>
      <vt:lpstr>Asian long horned beetle –  (Anoplophora glabripennis) </vt:lpstr>
      <vt:lpstr>Beech Bark Disease Cryptococcus fasisuga, Nectria spp. </vt:lpstr>
      <vt:lpstr>American Chestnut Blight- Endothia parasitica</vt:lpstr>
      <vt:lpstr>What is the Potomac Highlands Cooperative Weed and Pest  Management Area?</vt:lpstr>
      <vt:lpstr>Slide 35</vt:lpstr>
      <vt:lpstr>Slide 36</vt:lpstr>
    </vt:vector>
  </TitlesOfParts>
  <Company>U.S. Fish &amp; Wildlife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klove</dc:creator>
  <cp:lastModifiedBy>Linda O. Carnell</cp:lastModifiedBy>
  <cp:revision>139</cp:revision>
  <cp:lastPrinted>2012-06-04T18:23:18Z</cp:lastPrinted>
  <dcterms:created xsi:type="dcterms:W3CDTF">2012-02-13T16:23:50Z</dcterms:created>
  <dcterms:modified xsi:type="dcterms:W3CDTF">2012-08-30T20:35:23Z</dcterms:modified>
</cp:coreProperties>
</file>